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44"/>
  </p:notesMasterIdLst>
  <p:sldIdLst>
    <p:sldId id="256" r:id="rId2"/>
    <p:sldId id="258" r:id="rId3"/>
    <p:sldId id="263" r:id="rId4"/>
    <p:sldId id="265" r:id="rId5"/>
    <p:sldId id="278" r:id="rId6"/>
    <p:sldId id="277" r:id="rId7"/>
    <p:sldId id="267" r:id="rId8"/>
    <p:sldId id="268" r:id="rId9"/>
    <p:sldId id="269" r:id="rId10"/>
    <p:sldId id="270" r:id="rId11"/>
    <p:sldId id="271" r:id="rId12"/>
    <p:sldId id="272" r:id="rId13"/>
    <p:sldId id="274" r:id="rId14"/>
    <p:sldId id="273" r:id="rId15"/>
    <p:sldId id="275" r:id="rId16"/>
    <p:sldId id="276"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3" r:id="rId31"/>
    <p:sldId id="294" r:id="rId32"/>
    <p:sldId id="295" r:id="rId33"/>
    <p:sldId id="296" r:id="rId34"/>
    <p:sldId id="297" r:id="rId35"/>
    <p:sldId id="298" r:id="rId36"/>
    <p:sldId id="299" r:id="rId37"/>
    <p:sldId id="305" r:id="rId38"/>
    <p:sldId id="300" r:id="rId39"/>
    <p:sldId id="301" r:id="rId40"/>
    <p:sldId id="302" r:id="rId41"/>
    <p:sldId id="303" r:id="rId42"/>
    <p:sldId id="304"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1" autoAdjust="0"/>
    <p:restoredTop sz="94660"/>
  </p:normalViewPr>
  <p:slideViewPr>
    <p:cSldViewPr snapToGrid="0">
      <p:cViewPr varScale="1">
        <p:scale>
          <a:sx n="72" d="100"/>
          <a:sy n="72" d="100"/>
        </p:scale>
        <p:origin x="91" y="1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7052AA-8CDA-4148-B577-03D1BFA34D7B}" type="datetimeFigureOut">
              <a:rPr lang="en-US" smtClean="0"/>
              <a:t>12/8/2020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F8D7AE-B375-46CF-B9CB-0033C6353963}" type="slidenum">
              <a:rPr lang="en-US" smtClean="0"/>
              <a:t>‹#›</a:t>
            </a:fld>
            <a:endParaRPr lang="en-US"/>
          </a:p>
        </p:txBody>
      </p:sp>
    </p:spTree>
    <p:extLst>
      <p:ext uri="{BB962C8B-B14F-4D97-AF65-F5344CB8AC3E}">
        <p14:creationId xmlns:p14="http://schemas.microsoft.com/office/powerpoint/2010/main" val="4018607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Where sub-prioritization of health care personnel is needed, consider:</a:t>
            </a:r>
          </a:p>
          <a:p>
            <a:pPr marL="628650" lvl="1"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Individuals with </a:t>
            </a:r>
            <a:r>
              <a:rPr lang="en-US" sz="1100" b="1" i="0" u="none" strike="noStrike" kern="1200" baseline="0" dirty="0">
                <a:solidFill>
                  <a:schemeClr val="tx1"/>
                </a:solidFill>
                <a:latin typeface="+mn-lt"/>
                <a:ea typeface="+mn-ea"/>
                <a:cs typeface="+mn-cs"/>
              </a:rPr>
              <a:t>direct patient contact</a:t>
            </a:r>
            <a:r>
              <a:rPr lang="en-US" sz="900" b="0" i="0" u="none" strike="noStrike" kern="1200" baseline="0" dirty="0">
                <a:solidFill>
                  <a:schemeClr val="tx1"/>
                </a:solidFill>
                <a:latin typeface="+mn-lt"/>
                <a:ea typeface="+mn-ea"/>
                <a:cs typeface="+mn-cs"/>
              </a:rPr>
              <a:t> </a:t>
            </a:r>
            <a:r>
              <a:rPr lang="en-US" sz="1100" b="0" i="0" u="none" strike="noStrike" kern="1200" baseline="0" dirty="0">
                <a:solidFill>
                  <a:schemeClr val="tx1"/>
                </a:solidFill>
                <a:latin typeface="+mn-lt"/>
                <a:ea typeface="+mn-ea"/>
                <a:cs typeface="+mn-cs"/>
              </a:rPr>
              <a:t>and unable to telework:</a:t>
            </a:r>
          </a:p>
          <a:p>
            <a:pPr marL="1085850" lvl="2" indent="-171450">
              <a:buFont typeface="Arial" panose="020B0604020202020204" pitchFamily="34" charset="0"/>
              <a:buChar char="•"/>
            </a:pPr>
            <a:r>
              <a:rPr lang="en-US" sz="1050" b="0" i="0" u="none" strike="noStrike" kern="1200" baseline="0" dirty="0">
                <a:solidFill>
                  <a:schemeClr val="tx1"/>
                </a:solidFill>
                <a:latin typeface="+mn-lt"/>
                <a:ea typeface="+mn-ea"/>
                <a:cs typeface="+mn-cs"/>
              </a:rPr>
              <a:t>Personnel who provide </a:t>
            </a:r>
            <a:r>
              <a:rPr lang="en-US" sz="1050" b="1" i="0" u="none" strike="noStrike" kern="1200" baseline="0" dirty="0">
                <a:solidFill>
                  <a:schemeClr val="tx1"/>
                </a:solidFill>
                <a:latin typeface="+mn-lt"/>
                <a:ea typeface="+mn-ea"/>
                <a:cs typeface="+mn-cs"/>
              </a:rPr>
              <a:t>services </a:t>
            </a:r>
            <a:r>
              <a:rPr lang="en-US" sz="1050" b="0" i="0" u="none" strike="noStrike" kern="1200" baseline="0" dirty="0">
                <a:solidFill>
                  <a:schemeClr val="tx1"/>
                </a:solidFill>
                <a:latin typeface="+mn-lt"/>
                <a:ea typeface="+mn-ea"/>
                <a:cs typeface="+mn-cs"/>
              </a:rPr>
              <a:t>to patients or patients' family members</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Personnel who handle </a:t>
            </a:r>
            <a:r>
              <a:rPr lang="en-US" sz="1200" b="1" i="0" u="none" strike="noStrike" kern="1200" baseline="0" dirty="0">
                <a:solidFill>
                  <a:schemeClr val="tx1"/>
                </a:solidFill>
                <a:latin typeface="+mn-lt"/>
                <a:ea typeface="+mn-ea"/>
                <a:cs typeface="+mn-cs"/>
              </a:rPr>
              <a:t>infectious </a:t>
            </a:r>
            <a:r>
              <a:rPr lang="en-US" sz="1200" b="0" i="0" u="none" strike="noStrike" kern="1200" baseline="0" dirty="0">
                <a:solidFill>
                  <a:schemeClr val="tx1"/>
                </a:solidFill>
                <a:latin typeface="+mn-lt"/>
                <a:ea typeface="+mn-ea"/>
                <a:cs typeface="+mn-cs"/>
              </a:rPr>
              <a:t>materials</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Can include inpatient or outpatient settings</a:t>
            </a:r>
          </a:p>
          <a:p>
            <a:pPr marL="628650" lvl="1"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Personnel working in residential care or long-term care facilities</a:t>
            </a:r>
          </a:p>
          <a:p>
            <a:pPr marL="628650" lvl="1" indent="-171450">
              <a:buFont typeface="Arial" panose="020B0604020202020204" pitchFamily="34" charset="0"/>
              <a:buChar char="•"/>
            </a:pPr>
            <a:r>
              <a:rPr lang="en-US" sz="1400" b="0" i="0" u="none" strike="noStrike" kern="1200" baseline="0" dirty="0">
                <a:solidFill>
                  <a:schemeClr val="tx1"/>
                </a:solidFill>
                <a:latin typeface="+mn-lt"/>
                <a:ea typeface="+mn-ea"/>
                <a:cs typeface="+mn-cs"/>
              </a:rPr>
              <a:t>Personnel without known infection in prior </a:t>
            </a:r>
            <a:r>
              <a:rPr lang="en-US" sz="1400" b="1" i="0" u="none" strike="noStrike" kern="1200" baseline="0" dirty="0">
                <a:solidFill>
                  <a:schemeClr val="tx1"/>
                </a:solidFill>
                <a:latin typeface="+mn-lt"/>
                <a:ea typeface="+mn-ea"/>
                <a:cs typeface="+mn-cs"/>
              </a:rPr>
              <a:t>90 days</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Reinfection appears uncommon during the initial 90 days after symptom onset of preceding infection</a:t>
            </a:r>
          </a:p>
          <a:p>
            <a:pPr marL="1085850" lvl="2"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Serologic testing </a:t>
            </a:r>
            <a:r>
              <a:rPr lang="en-US" sz="1200" b="1" i="0" u="none" strike="noStrike" kern="1200" baseline="0" dirty="0">
                <a:solidFill>
                  <a:schemeClr val="tx1"/>
                </a:solidFill>
                <a:latin typeface="+mn-lt"/>
                <a:ea typeface="+mn-ea"/>
                <a:cs typeface="+mn-cs"/>
              </a:rPr>
              <a:t>not recommended </a:t>
            </a:r>
            <a:r>
              <a:rPr lang="en-US" sz="1200" b="0" i="0" u="none" strike="noStrike" kern="1200" baseline="0" dirty="0">
                <a:solidFill>
                  <a:schemeClr val="tx1"/>
                </a:solidFill>
                <a:latin typeface="+mn-lt"/>
                <a:ea typeface="+mn-ea"/>
                <a:cs typeface="+mn-cs"/>
              </a:rPr>
              <a:t>prior to vaccination</a:t>
            </a:r>
          </a:p>
        </p:txBody>
      </p:sp>
      <p:sp>
        <p:nvSpPr>
          <p:cNvPr id="4" name="Slide Number Placeholder 3"/>
          <p:cNvSpPr>
            <a:spLocks noGrp="1"/>
          </p:cNvSpPr>
          <p:nvPr>
            <p:ph type="sldNum" sz="quarter" idx="10"/>
          </p:nvPr>
        </p:nvSpPr>
        <p:spPr/>
        <p:txBody>
          <a:bodyPr/>
          <a:lstStyle/>
          <a:p>
            <a:fld id="{67F8D7AE-B375-46CF-B9CB-0033C6353963}" type="slidenum">
              <a:rPr lang="en-US" smtClean="0"/>
              <a:t>39</a:t>
            </a:fld>
            <a:endParaRPr lang="en-US"/>
          </a:p>
        </p:txBody>
      </p:sp>
    </p:spTree>
    <p:extLst>
      <p:ext uri="{BB962C8B-B14F-4D97-AF65-F5344CB8AC3E}">
        <p14:creationId xmlns:p14="http://schemas.microsoft.com/office/powerpoint/2010/main" val="300807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630698E-F6B6-4CB5-A6F5-BE2E23585C76}"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3890678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0698E-F6B6-4CB5-A6F5-BE2E23585C76}"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390891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0698E-F6B6-4CB5-A6F5-BE2E23585C76}"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52104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630698E-F6B6-4CB5-A6F5-BE2E23585C76}"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369076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30698E-F6B6-4CB5-A6F5-BE2E23585C76}" type="datetimeFigureOut">
              <a:rPr lang="en-US" smtClean="0"/>
              <a:t>12/8/2020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356770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30698E-F6B6-4CB5-A6F5-BE2E23585C76}"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196296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630698E-F6B6-4CB5-A6F5-BE2E23585C76}" type="datetimeFigureOut">
              <a:rPr lang="en-US" smtClean="0"/>
              <a:t>12/8/2020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369751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630698E-F6B6-4CB5-A6F5-BE2E23585C76}" type="datetimeFigureOut">
              <a:rPr lang="en-US" smtClean="0"/>
              <a:t>12/8/2020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2596289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0698E-F6B6-4CB5-A6F5-BE2E23585C76}" type="datetimeFigureOut">
              <a:rPr lang="en-US" smtClean="0"/>
              <a:t>12/8/2020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111725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30698E-F6B6-4CB5-A6F5-BE2E23585C76}"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1382789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30698E-F6B6-4CB5-A6F5-BE2E23585C76}" type="datetimeFigureOut">
              <a:rPr lang="en-US" smtClean="0"/>
              <a:t>12/8/2020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297397-ED7E-4E4B-9BA9-F8A18BBA5208}" type="slidenum">
              <a:rPr lang="en-US" smtClean="0"/>
              <a:t>‹#›</a:t>
            </a:fld>
            <a:endParaRPr lang="en-US"/>
          </a:p>
        </p:txBody>
      </p:sp>
    </p:spTree>
    <p:extLst>
      <p:ext uri="{BB962C8B-B14F-4D97-AF65-F5344CB8AC3E}">
        <p14:creationId xmlns:p14="http://schemas.microsoft.com/office/powerpoint/2010/main" val="2401828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0698E-F6B6-4CB5-A6F5-BE2E23585C76}" type="datetimeFigureOut">
              <a:rPr lang="en-US" smtClean="0"/>
              <a:t>12/8/2020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297397-ED7E-4E4B-9BA9-F8A18BBA5208}" type="slidenum">
              <a:rPr lang="en-US" smtClean="0"/>
              <a:t>‹#›</a:t>
            </a:fld>
            <a:endParaRPr lang="en-US"/>
          </a:p>
        </p:txBody>
      </p:sp>
    </p:spTree>
    <p:extLst>
      <p:ext uri="{BB962C8B-B14F-4D97-AF65-F5344CB8AC3E}">
        <p14:creationId xmlns:p14="http://schemas.microsoft.com/office/powerpoint/2010/main" val="240130182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bestlifeonline.com/fauci-vaccine-side-effect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hyperlink" Target="https://pubmed.ncbi.nlm.nih.gov/32991794/#&amp;gid=article-figures&amp;pid=figure-1-uid-0" TargetMode="External"/><Relationship Id="rId4" Type="http://schemas.openxmlformats.org/officeDocument/2006/relationships/hyperlink" Target="https://pubmed.ncbi.nlm.nih.gov/32991794/"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www.acmt.net/Vaccine_Update.html"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investors.modernatx.com/news-releases/news-release-details/moderna-announces-primary-efficacy-analysis-phase-3-cove-study" TargetMode="External"/><Relationship Id="rId5" Type="http://schemas.openxmlformats.org/officeDocument/2006/relationships/hyperlink" Target="https://www.pfizer.com/news/press-release/press-release-detail/pfizer-and-biontech-conclude-phase-3-study-covid-19-vaccine" TargetMode="External"/><Relationship Id="rId4" Type="http://schemas.openxmlformats.org/officeDocument/2006/relationships/hyperlink" Target="https://pubmed.ncbi.nlm.nih.gov/32991794/"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vaers.hhs.gov/reporteven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3082290" y="2332725"/>
            <a:ext cx="5890260" cy="655576"/>
          </a:xfrm>
          <a:prstGeom prst="rect">
            <a:avLst/>
          </a:prstGeom>
        </p:spPr>
        <p:txBody>
          <a:bodyPr>
            <a:noAutofit/>
          </a:bodyPr>
          <a:lstStyle>
            <a:lvl1pPr algn="l" defTabSz="914378" rtl="0" eaLnBrk="1" latinLnBrk="0" hangingPunct="1">
              <a:lnSpc>
                <a:spcPct val="86000"/>
              </a:lnSpc>
              <a:spcBef>
                <a:spcPct val="0"/>
              </a:spcBef>
              <a:buNone/>
              <a:defRPr sz="2400" b="1" kern="800" spc="-40">
                <a:solidFill>
                  <a:schemeClr val="bg1"/>
                </a:solidFill>
                <a:latin typeface="+mj-lt"/>
                <a:ea typeface="+mj-ea"/>
                <a:cs typeface="+mj-cs"/>
              </a:defRPr>
            </a:lvl1pPr>
          </a:lstStyle>
          <a:p>
            <a:r>
              <a:rPr lang="en-US" sz="3000">
                <a:solidFill>
                  <a:srgbClr val="4F81BD"/>
                </a:solidFill>
                <a:latin typeface="Arial Narrow"/>
                <a:cs typeface="Arial Narrow"/>
              </a:rPr>
              <a:t>THANK YOU FOR JOINING US TODAY!</a:t>
            </a:r>
            <a:endParaRPr lang="en-US" sz="3000" dirty="0">
              <a:solidFill>
                <a:srgbClr val="4F81BD"/>
              </a:solidFill>
              <a:latin typeface="Arial Narrow"/>
              <a:cs typeface="Arial Narrow"/>
            </a:endParaRPr>
          </a:p>
        </p:txBody>
      </p:sp>
      <p:sp>
        <p:nvSpPr>
          <p:cNvPr id="5" name="Content Placeholder 4"/>
          <p:cNvSpPr txBox="1">
            <a:spLocks/>
          </p:cNvSpPr>
          <p:nvPr/>
        </p:nvSpPr>
        <p:spPr>
          <a:xfrm>
            <a:off x="3139713" y="2850994"/>
            <a:ext cx="5775416" cy="2820539"/>
          </a:xfrm>
          <a:prstGeom prst="rect">
            <a:avLst/>
          </a:prstGeom>
        </p:spPr>
        <p:txBody>
          <a:bodyPr>
            <a:normAutofit/>
          </a:bodyPr>
          <a:lstStyle>
            <a:lvl1pPr marL="0" indent="0" algn="l" defTabSz="914378" rtl="0" eaLnBrk="1" latinLnBrk="0" hangingPunct="1">
              <a:lnSpc>
                <a:spcPct val="100000"/>
              </a:lnSpc>
              <a:spcBef>
                <a:spcPts val="1000"/>
              </a:spcBef>
              <a:buClr>
                <a:schemeClr val="tx2">
                  <a:lumMod val="50000"/>
                </a:schemeClr>
              </a:buClr>
              <a:buFont typeface="Arial" panose="020B0604020202020204" pitchFamily="34" charset="0"/>
              <a:buNone/>
              <a:defRPr sz="1800" kern="800" spc="-10">
                <a:solidFill>
                  <a:schemeClr val="tx1"/>
                </a:solidFill>
                <a:latin typeface="+mn-lt"/>
                <a:ea typeface="+mn-ea"/>
                <a:cs typeface="+mn-cs"/>
              </a:defRPr>
            </a:lvl1pPr>
            <a:lvl2pPr marL="228600" indent="-228600" algn="l" defTabSz="914378" rtl="0" eaLnBrk="1" latinLnBrk="0" hangingPunct="1">
              <a:lnSpc>
                <a:spcPct val="100000"/>
              </a:lnSpc>
              <a:spcBef>
                <a:spcPts val="1000"/>
              </a:spcBef>
              <a:buClr>
                <a:schemeClr val="tx2"/>
              </a:buClr>
              <a:buFont typeface="Arial" panose="020B0604020202020204" pitchFamily="34" charset="0"/>
              <a:buChar char="•"/>
              <a:defRPr sz="1800" kern="800">
                <a:solidFill>
                  <a:schemeClr val="tx1"/>
                </a:solidFill>
                <a:latin typeface="+mn-lt"/>
                <a:ea typeface="+mn-ea"/>
                <a:cs typeface="+mn-cs"/>
              </a:defRPr>
            </a:lvl2pPr>
            <a:lvl3pPr marL="404813" indent="-176213" algn="l" defTabSz="914378" rtl="0" eaLnBrk="1" latinLnBrk="0" hangingPunct="1">
              <a:lnSpc>
                <a:spcPct val="100000"/>
              </a:lnSpc>
              <a:spcBef>
                <a:spcPts val="400"/>
              </a:spcBef>
              <a:buClr>
                <a:schemeClr val="tx2"/>
              </a:buClr>
              <a:buFont typeface="Arial" panose="020B0604020202020204" pitchFamily="34" charset="0"/>
              <a:buChar char="–"/>
              <a:defRPr sz="1600" kern="800">
                <a:solidFill>
                  <a:schemeClr val="tx1"/>
                </a:solidFill>
                <a:latin typeface="+mn-lt"/>
                <a:ea typeface="+mn-ea"/>
                <a:cs typeface="+mn-cs"/>
              </a:defRPr>
            </a:lvl3pPr>
            <a:lvl4pPr marL="571500" indent="-166688" algn="l" defTabSz="914378" rtl="0" eaLnBrk="1" latinLnBrk="0" hangingPunct="1">
              <a:lnSpc>
                <a:spcPct val="100000"/>
              </a:lnSpc>
              <a:spcBef>
                <a:spcPts val="200"/>
              </a:spcBef>
              <a:buClr>
                <a:schemeClr val="tx2"/>
              </a:buClr>
              <a:buFont typeface="Arial" panose="020B0604020202020204" pitchFamily="34" charset="0"/>
              <a:buChar char="•"/>
              <a:defRPr sz="1400" kern="800">
                <a:solidFill>
                  <a:schemeClr val="tx1"/>
                </a:solidFill>
                <a:latin typeface="+mn-lt"/>
                <a:ea typeface="+mn-ea"/>
                <a:cs typeface="+mn-cs"/>
              </a:defRPr>
            </a:lvl4pPr>
            <a:lvl5pPr marL="744538" indent="-173038" algn="l" defTabSz="914378" rtl="0" eaLnBrk="1" latinLnBrk="0" hangingPunct="1">
              <a:lnSpc>
                <a:spcPct val="100000"/>
              </a:lnSpc>
              <a:spcBef>
                <a:spcPts val="200"/>
              </a:spcBef>
              <a:buClr>
                <a:schemeClr val="tx2"/>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algn="ctr"/>
            <a:r>
              <a:rPr lang="en-US" sz="2400" dirty="0">
                <a:latin typeface="Calibri" panose="020F0502020204030204" pitchFamily="34" charset="0"/>
                <a:cs typeface="Calibri" panose="020F0502020204030204" pitchFamily="34" charset="0"/>
              </a:rPr>
              <a:t>Please stay on the line as we wait for more </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participants to join the webinar.</a:t>
            </a:r>
            <a:endParaRPr lang="en-US" sz="2400" dirty="0"/>
          </a:p>
        </p:txBody>
      </p:sp>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Tree>
    <p:extLst>
      <p:ext uri="{BB962C8B-B14F-4D97-AF65-F5344CB8AC3E}">
        <p14:creationId xmlns:p14="http://schemas.microsoft.com/office/powerpoint/2010/main" val="37743238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5"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Safe and Effective Vaccine Development</a:t>
            </a:r>
          </a:p>
        </p:txBody>
      </p:sp>
      <p:sp>
        <p:nvSpPr>
          <p:cNvPr id="8"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b="1" dirty="0">
              <a:solidFill>
                <a:srgbClr val="155CA0"/>
              </a:solidFill>
              <a:latin typeface="Proxima Nova"/>
            </a:endParaRPr>
          </a:p>
          <a:p>
            <a:pPr algn="l"/>
            <a:r>
              <a:rPr lang="en-US" sz="2100" b="1" dirty="0">
                <a:solidFill>
                  <a:srgbClr val="155CA0"/>
                </a:solidFill>
                <a:latin typeface="Proxima Nova"/>
              </a:rPr>
              <a:t>In the history of vaccines, 90 to 95% reveal their long-term side effects within 30 to 45 days after their final dose. (</a:t>
            </a:r>
            <a:r>
              <a:rPr lang="en-US" sz="2100" b="1" dirty="0">
                <a:solidFill>
                  <a:srgbClr val="155CA0"/>
                </a:solidFill>
                <a:latin typeface="Proxima Nova"/>
                <a:hlinkClick r:id="rId4"/>
              </a:rPr>
              <a:t>Dr. </a:t>
            </a:r>
            <a:r>
              <a:rPr lang="en-US" sz="2100" b="1" dirty="0" err="1">
                <a:solidFill>
                  <a:srgbClr val="155CA0"/>
                </a:solidFill>
                <a:latin typeface="Proxima Nova"/>
                <a:hlinkClick r:id="rId4"/>
              </a:rPr>
              <a:t>Fauci</a:t>
            </a:r>
            <a:r>
              <a:rPr lang="en-US" sz="2100" b="1" dirty="0">
                <a:solidFill>
                  <a:srgbClr val="155CA0"/>
                </a:solidFill>
                <a:latin typeface="Proxima Nova"/>
                <a:hlinkClick r:id="rId4"/>
              </a:rPr>
              <a:t> Says You Should Expect These COVID Vaccine Side Effects</a:t>
            </a:r>
            <a:r>
              <a:rPr lang="en-US" sz="2100" b="1" dirty="0">
                <a:solidFill>
                  <a:srgbClr val="155CA0"/>
                </a:solidFill>
                <a:latin typeface="Proxima Nova"/>
              </a:rPr>
              <a:t>, November 30, 2020)</a:t>
            </a:r>
          </a:p>
        </p:txBody>
      </p:sp>
    </p:spTree>
    <p:extLst>
      <p:ext uri="{BB962C8B-B14F-4D97-AF65-F5344CB8AC3E}">
        <p14:creationId xmlns:p14="http://schemas.microsoft.com/office/powerpoint/2010/main" val="2837585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FDA Track Record for Vaccine Approval</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STUDY: “Post-marketing Safety of Vaccines Approved by U.S. Food and Drug Administration”</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This study considered vaccines approved by FDA from January 1, 1996 to December 31, 2015</a:t>
            </a:r>
          </a:p>
          <a:p>
            <a:pPr marL="342900" indent="-342900" algn="l">
              <a:buFont typeface="Arial" panose="020B0604020202020204" pitchFamily="34" charset="0"/>
              <a:buChar char="•"/>
            </a:pPr>
            <a:r>
              <a:rPr lang="en-US" sz="2100" b="1" dirty="0">
                <a:solidFill>
                  <a:srgbClr val="155CA0"/>
                </a:solidFill>
                <a:latin typeface="Proxima Nova"/>
              </a:rPr>
              <a:t>There were 57 vaccines approved during this time frame</a:t>
            </a:r>
          </a:p>
          <a:p>
            <a:pPr marL="800100" lvl="1" indent="-342900" algn="l">
              <a:buFont typeface="Arial" panose="020B0604020202020204" pitchFamily="34" charset="0"/>
              <a:buChar char="•"/>
            </a:pPr>
            <a:r>
              <a:rPr lang="en-US" sz="1900" b="1" dirty="0">
                <a:solidFill>
                  <a:srgbClr val="155CA0"/>
                </a:solidFill>
                <a:latin typeface="Proxima Nova"/>
              </a:rPr>
              <a:t>25 vaccines had one or more safety-related label modifications</a:t>
            </a:r>
          </a:p>
          <a:p>
            <a:pPr marL="800100" lvl="1" indent="-342900" algn="l">
              <a:buFont typeface="Arial" panose="020B0604020202020204" pitchFamily="34" charset="0"/>
              <a:buChar char="•"/>
            </a:pPr>
            <a:r>
              <a:rPr lang="en-US" sz="1900" b="1" dirty="0">
                <a:solidFill>
                  <a:srgbClr val="155CA0"/>
                </a:solidFill>
                <a:latin typeface="Proxima Nova"/>
              </a:rPr>
              <a:t>32 did not have any modifications</a:t>
            </a: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332467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544378" y="1920299"/>
            <a:ext cx="9103241"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of Vaccines” (Continued)</a:t>
            </a:r>
          </a:p>
          <a:p>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For the vaccines that had safety-related label modifications, there were:</a:t>
            </a:r>
          </a:p>
          <a:p>
            <a:pPr marL="742950" lvl="1" indent="-285750" algn="l">
              <a:buFont typeface="Arial" panose="020B0604020202020204" pitchFamily="34" charset="0"/>
              <a:buChar char="•"/>
            </a:pPr>
            <a:r>
              <a:rPr lang="en-US" sz="1700" b="1" dirty="0">
                <a:solidFill>
                  <a:srgbClr val="155CA0"/>
                </a:solidFill>
                <a:latin typeface="Proxima Nova"/>
              </a:rPr>
              <a:t>49 warnings and precautions</a:t>
            </a:r>
          </a:p>
          <a:p>
            <a:pPr marL="742950" lvl="1" indent="-285750" algn="l">
              <a:buFont typeface="Arial" panose="020B0604020202020204" pitchFamily="34" charset="0"/>
              <a:buChar char="•"/>
            </a:pPr>
            <a:r>
              <a:rPr lang="en-US" sz="1700" b="1" dirty="0">
                <a:solidFill>
                  <a:srgbClr val="155CA0"/>
                </a:solidFill>
                <a:latin typeface="Proxima Nova"/>
              </a:rPr>
              <a:t>8 contraindications</a:t>
            </a:r>
          </a:p>
          <a:p>
            <a:pPr marL="742950" lvl="1" indent="-285750" algn="l">
              <a:buFont typeface="Arial" panose="020B0604020202020204" pitchFamily="34" charset="0"/>
              <a:buChar char="•"/>
            </a:pPr>
            <a:r>
              <a:rPr lang="en-US" sz="1700" b="1" dirty="0">
                <a:solidFill>
                  <a:srgbClr val="155CA0"/>
                </a:solidFill>
                <a:latin typeface="Proxima Nova"/>
              </a:rPr>
              <a:t>1 safety-related vaccine withdrawal</a:t>
            </a:r>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p:txBody>
      </p:sp>
      <p:sp>
        <p:nvSpPr>
          <p:cNvPr id="8"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FDA Track Record for Vaccine Approval</a:t>
            </a:r>
          </a:p>
        </p:txBody>
      </p:sp>
    </p:spTree>
    <p:extLst>
      <p:ext uri="{BB962C8B-B14F-4D97-AF65-F5344CB8AC3E}">
        <p14:creationId xmlns:p14="http://schemas.microsoft.com/office/powerpoint/2010/main" val="449908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FDA Track Record for Vaccine Approval</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of Vaccines” (Continued)</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Most safety-related issues were not serious</a:t>
            </a:r>
          </a:p>
          <a:p>
            <a:pPr marL="342900" indent="-342900" algn="l">
              <a:buFont typeface="Arial" panose="020B0604020202020204" pitchFamily="34" charset="0"/>
              <a:buChar char="•"/>
            </a:pPr>
            <a:r>
              <a:rPr lang="en-US" sz="2100" b="1" dirty="0">
                <a:solidFill>
                  <a:srgbClr val="155CA0"/>
                </a:solidFill>
                <a:latin typeface="Proxima Nova"/>
              </a:rPr>
              <a:t>The most common issue triggering a label modification was expansion of population restrictions. This relates to populations which perhaps should not get the vaccine.</a:t>
            </a:r>
          </a:p>
          <a:p>
            <a:pPr marL="800100" lvl="1" indent="-342900" algn="l">
              <a:buFont typeface="Arial" panose="020B0604020202020204" pitchFamily="34" charset="0"/>
              <a:buChar char="•"/>
            </a:pPr>
            <a:r>
              <a:rPr lang="en-US" sz="1900" b="1" dirty="0">
                <a:solidFill>
                  <a:srgbClr val="155CA0"/>
                </a:solidFill>
                <a:latin typeface="Proxima Nova"/>
              </a:rPr>
              <a:t>Immunocompromised patients (n = 9)</a:t>
            </a:r>
          </a:p>
          <a:p>
            <a:pPr marL="800100" lvl="1" indent="-342900" algn="l">
              <a:buFont typeface="Arial" panose="020B0604020202020204" pitchFamily="34" charset="0"/>
              <a:buChar char="•"/>
            </a:pPr>
            <a:r>
              <a:rPr lang="en-US" sz="1900" b="1" dirty="0">
                <a:solidFill>
                  <a:srgbClr val="155CA0"/>
                </a:solidFill>
                <a:latin typeface="Proxima Nova"/>
              </a:rPr>
              <a:t>Pre-existing medical conditions (n = 5)</a:t>
            </a:r>
          </a:p>
          <a:p>
            <a:pPr marL="800100" lvl="1" indent="-342900" algn="l">
              <a:buFont typeface="Arial" panose="020B0604020202020204" pitchFamily="34" charset="0"/>
              <a:buChar char="•"/>
            </a:pPr>
            <a:r>
              <a:rPr lang="en-US" sz="1900" b="1" dirty="0">
                <a:solidFill>
                  <a:srgbClr val="155CA0"/>
                </a:solidFill>
                <a:latin typeface="Proxima Nova"/>
              </a:rPr>
              <a:t>Premature infants (n = 4)</a:t>
            </a:r>
          </a:p>
          <a:p>
            <a:pPr marL="800100" lvl="1" indent="-342900" algn="l">
              <a:buFont typeface="Arial" panose="020B0604020202020204" pitchFamily="34" charset="0"/>
              <a:buChar char="•"/>
            </a:pPr>
            <a:r>
              <a:rPr lang="en-US" sz="1900" b="1" dirty="0">
                <a:solidFill>
                  <a:srgbClr val="155CA0"/>
                </a:solidFill>
                <a:latin typeface="Proxima Nova"/>
              </a:rPr>
              <a:t>Pregnant women (n = 3)</a:t>
            </a:r>
          </a:p>
          <a:p>
            <a:pPr marL="342900" indent="-342900" algn="l">
              <a:buFont typeface="Arial" panose="020B0604020202020204" pitchFamily="34" charset="0"/>
              <a:buChar char="•"/>
            </a:pPr>
            <a:r>
              <a:rPr lang="en-US" sz="2100" b="1" dirty="0">
                <a:solidFill>
                  <a:srgbClr val="155CA0"/>
                </a:solidFill>
                <a:latin typeface="Proxima Nova"/>
              </a:rPr>
              <a:t>Thirteen safety modifications were related to allergies; 12 of these were due to changes in latex-containing packaging</a:t>
            </a:r>
          </a:p>
          <a:p>
            <a:pPr marL="342900" indent="-342900" algn="l">
              <a:buFont typeface="Arial" panose="020B0604020202020204" pitchFamily="34" charset="0"/>
              <a:buChar char="•"/>
            </a:pPr>
            <a:r>
              <a:rPr lang="en-US" sz="2100" b="1" dirty="0">
                <a:solidFill>
                  <a:srgbClr val="155CA0"/>
                </a:solidFill>
                <a:latin typeface="Proxima Nova"/>
              </a:rPr>
              <a:t>VAERS was the main source of data leading to modifications</a:t>
            </a: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22032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FDA Track Record for Vaccine Approval</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659836" y="1920299"/>
            <a:ext cx="8550964"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of Vaccines” (Continued)</a:t>
            </a:r>
          </a:p>
          <a:p>
            <a:pPr lvl="1" algn="l"/>
            <a:endParaRPr lang="en-US" sz="17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Median time from vaccine approval to safety modifications was </a:t>
            </a:r>
            <a:r>
              <a:rPr lang="en-US" sz="2100" b="1" u="sng" dirty="0">
                <a:solidFill>
                  <a:srgbClr val="155CA0"/>
                </a:solidFill>
                <a:latin typeface="Proxima Nova"/>
              </a:rPr>
              <a:t>five years</a:t>
            </a:r>
            <a:r>
              <a:rPr lang="en-US" sz="2100" b="1" dirty="0">
                <a:solidFill>
                  <a:srgbClr val="155CA0"/>
                </a:solidFill>
                <a:latin typeface="Proxima Nova"/>
              </a:rPr>
              <a:t>. For comparison:</a:t>
            </a:r>
          </a:p>
          <a:p>
            <a:pPr marL="742950" lvl="1" indent="-285750" algn="l">
              <a:buFont typeface="Arial" panose="020B0604020202020204" pitchFamily="34" charset="0"/>
              <a:buChar char="•"/>
            </a:pPr>
            <a:r>
              <a:rPr lang="en-US" sz="1800" b="1" dirty="0">
                <a:solidFill>
                  <a:srgbClr val="155CA0"/>
                </a:solidFill>
                <a:latin typeface="Proxima Nova"/>
              </a:rPr>
              <a:t>Median time for safety-related label modification for medicines was 10 years</a:t>
            </a:r>
          </a:p>
          <a:p>
            <a:pPr marL="742950" lvl="1" indent="-285750" algn="l">
              <a:buFont typeface="Arial" panose="020B0604020202020204" pitchFamily="34" charset="0"/>
              <a:buChar char="•"/>
            </a:pPr>
            <a:r>
              <a:rPr lang="en-US" sz="1800" b="1" dirty="0">
                <a:solidFill>
                  <a:srgbClr val="155CA0"/>
                </a:solidFill>
                <a:latin typeface="Proxima Nova"/>
              </a:rPr>
              <a:t>Median time for safety-related label modification for medical devices was even longer</a:t>
            </a: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1330142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FDA Track Record for Vaccine Approval</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of Vaccines” (Continued)</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The one vaccine withdrawn for safety-related issues was </a:t>
            </a:r>
            <a:r>
              <a:rPr lang="en-US" sz="2100" b="1" dirty="0" err="1">
                <a:solidFill>
                  <a:srgbClr val="155CA0"/>
                </a:solidFill>
                <a:latin typeface="Proxima Nova"/>
              </a:rPr>
              <a:t>RotaShield</a:t>
            </a:r>
            <a:r>
              <a:rPr lang="en-US" sz="2100" b="1" dirty="0">
                <a:solidFill>
                  <a:srgbClr val="155CA0"/>
                </a:solidFill>
                <a:latin typeface="Proxima Nova"/>
              </a:rPr>
              <a:t>, which was intended to address rotavirus</a:t>
            </a:r>
          </a:p>
          <a:p>
            <a:pPr marL="342900" indent="-342900" algn="l">
              <a:buFont typeface="Arial" panose="020B0604020202020204" pitchFamily="34" charset="0"/>
              <a:buChar char="•"/>
            </a:pPr>
            <a:r>
              <a:rPr lang="en-US" sz="2100" b="1" dirty="0">
                <a:solidFill>
                  <a:srgbClr val="155CA0"/>
                </a:solidFill>
                <a:latin typeface="Proxima Nova"/>
              </a:rPr>
              <a:t>The </a:t>
            </a:r>
            <a:r>
              <a:rPr lang="en-US" sz="2100" b="1" dirty="0" err="1">
                <a:solidFill>
                  <a:srgbClr val="155CA0"/>
                </a:solidFill>
                <a:latin typeface="Proxima Nova"/>
              </a:rPr>
              <a:t>RotaShield</a:t>
            </a:r>
            <a:r>
              <a:rPr lang="en-US" sz="2100" b="1" dirty="0">
                <a:solidFill>
                  <a:srgbClr val="155CA0"/>
                </a:solidFill>
                <a:latin typeface="Proxima Nova"/>
              </a:rPr>
              <a:t> vaccine was withdrawn in 1998, less than two months after it was approved</a:t>
            </a:r>
          </a:p>
          <a:p>
            <a:pPr marL="342900" indent="-342900" algn="l">
              <a:buFont typeface="Arial" panose="020B0604020202020204" pitchFamily="34" charset="0"/>
              <a:buChar char="•"/>
            </a:pPr>
            <a:r>
              <a:rPr lang="en-US" sz="2100" b="1" dirty="0">
                <a:solidFill>
                  <a:srgbClr val="155CA0"/>
                </a:solidFill>
                <a:latin typeface="Proxima Nova"/>
              </a:rPr>
              <a:t>Data collected through VAERS enabled detection of issues related to the rotavirus vaccine, underscoring the effectiveness of this system for post-marketing surveillance</a:t>
            </a:r>
          </a:p>
          <a:p>
            <a:pPr algn="l"/>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661104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FDA Track Record for Vaccine Approval</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of Vaccines”</a:t>
            </a:r>
          </a:p>
          <a:p>
            <a:pPr algn="l"/>
            <a:endParaRPr lang="en-US" sz="2100" b="1" dirty="0">
              <a:solidFill>
                <a:srgbClr val="155CA0"/>
              </a:solidFill>
              <a:latin typeface="Proxima Nova"/>
            </a:endParaRPr>
          </a:p>
          <a:p>
            <a:pPr algn="l"/>
            <a:r>
              <a:rPr lang="en-US" sz="2100" b="1" u="sng" dirty="0">
                <a:solidFill>
                  <a:srgbClr val="155CA0"/>
                </a:solidFill>
                <a:latin typeface="Proxima Nova"/>
              </a:rPr>
              <a:t>CONCLUSIONS</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The vast majority of vaccines approved by FDA were found to be remarkably safe</a:t>
            </a:r>
          </a:p>
          <a:p>
            <a:pPr marL="342900" indent="-342900" algn="l">
              <a:buFont typeface="Arial" panose="020B0604020202020204" pitchFamily="34" charset="0"/>
              <a:buChar char="•"/>
            </a:pPr>
            <a:r>
              <a:rPr lang="en-US" sz="2100" b="1" dirty="0">
                <a:solidFill>
                  <a:srgbClr val="155CA0"/>
                </a:solidFill>
                <a:latin typeface="Proxima Nova"/>
              </a:rPr>
              <a:t>The FDA approval process, and the VAERS surveillance program, are excellent</a:t>
            </a: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304530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FDA Track Record for Vaccine Approval</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of Vaccines”</a:t>
            </a:r>
          </a:p>
          <a:p>
            <a:pPr algn="l"/>
            <a:endParaRPr lang="en-US" sz="2100" b="1" dirty="0">
              <a:solidFill>
                <a:srgbClr val="155CA0"/>
              </a:solidFill>
              <a:latin typeface="Proxima Nova"/>
            </a:endParaRPr>
          </a:p>
          <a:p>
            <a:pPr algn="l"/>
            <a:r>
              <a:rPr lang="en-US" sz="2100" b="1" dirty="0">
                <a:solidFill>
                  <a:srgbClr val="155CA0"/>
                </a:solidFill>
                <a:latin typeface="Proxima Nova"/>
              </a:rPr>
              <a:t>Potential Opportunities for Improvement:</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Collection of pre-approval data for special populations, including immunocompromised patients, those with </a:t>
            </a:r>
            <a:br>
              <a:rPr lang="en-US" sz="2100" b="1" dirty="0">
                <a:solidFill>
                  <a:srgbClr val="155CA0"/>
                </a:solidFill>
                <a:latin typeface="Proxima Nova"/>
              </a:rPr>
            </a:br>
            <a:r>
              <a:rPr lang="en-US" sz="2100" b="1" dirty="0">
                <a:solidFill>
                  <a:srgbClr val="155CA0"/>
                </a:solidFill>
                <a:latin typeface="Proxima Nova"/>
              </a:rPr>
              <a:t>pre-existing medical conditions, pregnant women, etc.</a:t>
            </a:r>
          </a:p>
          <a:p>
            <a:pPr marL="342900" indent="-342900" algn="l">
              <a:buFont typeface="Arial" panose="020B0604020202020204" pitchFamily="34" charset="0"/>
              <a:buChar char="•"/>
            </a:pPr>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More focused post-marketing surveillance of special populations </a:t>
            </a: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2516559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Vaccine Types</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2085535" y="1919961"/>
            <a:ext cx="8020928" cy="41849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Different vaccine technologies can be used to trigger the desired immune response:</a:t>
            </a:r>
          </a:p>
          <a:p>
            <a:pPr algn="l"/>
            <a:endParaRPr lang="en-US" b="1" dirty="0">
              <a:solidFill>
                <a:srgbClr val="155CA0"/>
              </a:solidFill>
              <a:latin typeface="Proxima Nova"/>
            </a:endParaRPr>
          </a:p>
          <a:p>
            <a:pPr marL="457200" indent="-457200" algn="l">
              <a:buFont typeface="+mj-lt"/>
              <a:buAutoNum type="arabicPeriod"/>
            </a:pPr>
            <a:r>
              <a:rPr lang="en-US" b="1" dirty="0">
                <a:solidFill>
                  <a:srgbClr val="155CA0"/>
                </a:solidFill>
                <a:latin typeface="Proxima Nova"/>
              </a:rPr>
              <a:t>Live Attenuated Vaccines (e.g., influenza, MMR)</a:t>
            </a:r>
          </a:p>
          <a:p>
            <a:pPr marL="457200" indent="-457200" algn="l">
              <a:buFont typeface="+mj-lt"/>
              <a:buAutoNum type="arabicPeriod"/>
            </a:pPr>
            <a:r>
              <a:rPr lang="en-US" b="1" dirty="0">
                <a:solidFill>
                  <a:srgbClr val="155CA0"/>
                </a:solidFill>
                <a:latin typeface="Proxima Nova"/>
              </a:rPr>
              <a:t>Inactivated Vaccines (e.g. Hepatitis A, Polio)</a:t>
            </a:r>
          </a:p>
          <a:p>
            <a:pPr marL="457200" indent="-457200" algn="l">
              <a:buFont typeface="+mj-lt"/>
              <a:buAutoNum type="arabicPeriod"/>
            </a:pPr>
            <a:r>
              <a:rPr lang="en-US" b="1" dirty="0">
                <a:solidFill>
                  <a:srgbClr val="155CA0"/>
                </a:solidFill>
                <a:latin typeface="Proxima Nova"/>
              </a:rPr>
              <a:t>Viral Vectored Vaccines (e.g., Ebola vaccine)</a:t>
            </a:r>
          </a:p>
          <a:p>
            <a:pPr marL="457200" indent="-457200" algn="l">
              <a:buFont typeface="+mj-lt"/>
              <a:buAutoNum type="arabicPeriod"/>
            </a:pPr>
            <a:r>
              <a:rPr lang="en-US" b="1" dirty="0">
                <a:solidFill>
                  <a:srgbClr val="155CA0"/>
                </a:solidFill>
                <a:latin typeface="Proxima Nova"/>
              </a:rPr>
              <a:t>Recombinant-protein Vaccines (HIV, HPV)</a:t>
            </a:r>
          </a:p>
          <a:p>
            <a:pPr marL="457200" indent="-457200" algn="l">
              <a:buFont typeface="+mj-lt"/>
              <a:buAutoNum type="arabicPeriod"/>
            </a:pPr>
            <a:r>
              <a:rPr lang="en-US" b="1" dirty="0">
                <a:solidFill>
                  <a:srgbClr val="155CA0"/>
                </a:solidFill>
                <a:latin typeface="Proxima Nova"/>
              </a:rPr>
              <a:t>mRNA Vaccines (advanced technology)</a:t>
            </a:r>
          </a:p>
          <a:p>
            <a:pPr lvl="1">
              <a:buFont typeface="Arial" panose="020B0604020202020204" pitchFamily="34" charset="0"/>
              <a:buChar char="•"/>
            </a:pPr>
            <a:endParaRPr lang="en-US" b="1" dirty="0">
              <a:solidFill>
                <a:srgbClr val="155CA0"/>
              </a:solidFill>
              <a:highlight>
                <a:srgbClr val="FFFF00"/>
              </a:highlight>
              <a:latin typeface="Proxima Nova"/>
            </a:endParaRPr>
          </a:p>
          <a:p>
            <a:pPr>
              <a:buFont typeface="Arial" panose="020B0604020202020204" pitchFamily="34" charset="0"/>
              <a:buChar char="•"/>
            </a:pPr>
            <a:endParaRPr lang="en-US" b="1" dirty="0">
              <a:solidFill>
                <a:srgbClr val="155CA0"/>
              </a:solidFill>
              <a:latin typeface="Proxima Nova"/>
            </a:endParaRPr>
          </a:p>
        </p:txBody>
      </p:sp>
    </p:spTree>
    <p:extLst>
      <p:ext uri="{BB962C8B-B14F-4D97-AF65-F5344CB8AC3E}">
        <p14:creationId xmlns:p14="http://schemas.microsoft.com/office/powerpoint/2010/main" val="1238064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Vaccine Types</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100" b="1" dirty="0">
                <a:solidFill>
                  <a:srgbClr val="155CA0"/>
                </a:solidFill>
                <a:latin typeface="Proxima Nova"/>
              </a:rPr>
              <a:t>Of these various types, </a:t>
            </a:r>
            <a:r>
              <a:rPr lang="en-US" sz="2100" b="1" u="sng" dirty="0">
                <a:solidFill>
                  <a:srgbClr val="155CA0"/>
                </a:solidFill>
                <a:latin typeface="Proxima Nova"/>
              </a:rPr>
              <a:t>only three </a:t>
            </a:r>
            <a:r>
              <a:rPr lang="en-US" sz="2100" b="1" dirty="0">
                <a:solidFill>
                  <a:srgbClr val="155CA0"/>
                </a:solidFill>
                <a:latin typeface="Proxima Nova"/>
              </a:rPr>
              <a:t>are anticipated for development of a COVID-19 vaccine in the U.S. at this time:</a:t>
            </a:r>
          </a:p>
          <a:p>
            <a:pPr algn="l"/>
            <a:endParaRPr lang="en-US" sz="2100" b="1" dirty="0">
              <a:solidFill>
                <a:srgbClr val="155CA0"/>
              </a:solidFill>
              <a:latin typeface="Proxima Nova"/>
            </a:endParaRPr>
          </a:p>
          <a:p>
            <a:pPr marL="457200" indent="-457200" algn="l">
              <a:buFont typeface="+mj-lt"/>
              <a:buAutoNum type="arabicPeriod"/>
            </a:pPr>
            <a:r>
              <a:rPr lang="en-US" sz="2100" b="1" dirty="0">
                <a:solidFill>
                  <a:srgbClr val="155CA0"/>
                </a:solidFill>
                <a:latin typeface="Proxima Nova"/>
              </a:rPr>
              <a:t>Viral-vectored Vaccines</a:t>
            </a:r>
          </a:p>
          <a:p>
            <a:pPr marL="457200" indent="-457200" algn="l">
              <a:buFont typeface="+mj-lt"/>
              <a:buAutoNum type="arabicPeriod"/>
            </a:pPr>
            <a:r>
              <a:rPr lang="en-US" sz="2100" b="1" dirty="0">
                <a:solidFill>
                  <a:srgbClr val="155CA0"/>
                </a:solidFill>
                <a:latin typeface="Proxima Nova"/>
              </a:rPr>
              <a:t>Recombinant Protein Vaccines</a:t>
            </a:r>
          </a:p>
          <a:p>
            <a:pPr marL="457200" indent="-457200" algn="l">
              <a:buFont typeface="+mj-lt"/>
              <a:buAutoNum type="arabicPeriod"/>
            </a:pPr>
            <a:r>
              <a:rPr lang="en-US" sz="2100" b="1" dirty="0">
                <a:solidFill>
                  <a:srgbClr val="155CA0"/>
                </a:solidFill>
                <a:latin typeface="Proxima Nova"/>
              </a:rPr>
              <a:t>mRNA Vaccines</a:t>
            </a:r>
          </a:p>
          <a:p>
            <a:endParaRPr lang="en-US" sz="2100" b="1" dirty="0">
              <a:solidFill>
                <a:srgbClr val="155CA0"/>
              </a:solidFill>
              <a:latin typeface="Proxima Nova"/>
            </a:endParaRPr>
          </a:p>
        </p:txBody>
      </p:sp>
    </p:spTree>
    <p:extLst>
      <p:ext uri="{BB962C8B-B14F-4D97-AF65-F5344CB8AC3E}">
        <p14:creationId xmlns:p14="http://schemas.microsoft.com/office/powerpoint/2010/main" val="2009459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a:extLst>
              <a:ext uri="{FF2B5EF4-FFF2-40B4-BE49-F238E27FC236}">
                <a16:creationId xmlns="" xmlns:a16="http://schemas.microsoft.com/office/drawing/2014/main" id="{55746DEE-D440-664C-8C1B-466AB33AE0BD}"/>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152" t="4766" r="3999" b="16107"/>
          <a:stretch/>
        </p:blipFill>
        <p:spPr>
          <a:xfrm>
            <a:off x="0" y="0"/>
            <a:ext cx="12192000" cy="6858000"/>
          </a:xfrm>
          <a:prstGeom prst="rect">
            <a:avLst/>
          </a:prstGeom>
        </p:spPr>
      </p:pic>
      <p:pic>
        <p:nvPicPr>
          <p:cNvPr id="3" name="Picture 2" descr="A picture containing drawing&#10;&#10;Description automatically generated">
            <a:extLst>
              <a:ext uri="{FF2B5EF4-FFF2-40B4-BE49-F238E27FC236}">
                <a16:creationId xmlns="" xmlns:a16="http://schemas.microsoft.com/office/drawing/2014/main" id="{B9391186-51F0-0944-8884-C1B0F96E113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9862" r="14421"/>
          <a:stretch/>
        </p:blipFill>
        <p:spPr>
          <a:xfrm>
            <a:off x="3373709" y="1238579"/>
            <a:ext cx="5444583" cy="2294699"/>
          </a:xfrm>
          <a:prstGeom prst="rect">
            <a:avLst/>
          </a:prstGeom>
        </p:spPr>
      </p:pic>
      <p:sp>
        <p:nvSpPr>
          <p:cNvPr id="4" name="Rectangle 3"/>
          <p:cNvSpPr/>
          <p:nvPr/>
        </p:nvSpPr>
        <p:spPr>
          <a:xfrm>
            <a:off x="2621281" y="4093161"/>
            <a:ext cx="6949440" cy="1077218"/>
          </a:xfrm>
          <a:prstGeom prst="rect">
            <a:avLst/>
          </a:prstGeom>
        </p:spPr>
        <p:txBody>
          <a:bodyPr wrap="square">
            <a:spAutoFit/>
          </a:bodyPr>
          <a:lstStyle/>
          <a:p>
            <a:pPr algn="ctr"/>
            <a:r>
              <a:rPr lang="en-US" sz="3200" b="1" dirty="0">
                <a:solidFill>
                  <a:schemeClr val="bg1"/>
                </a:solidFill>
              </a:rPr>
              <a:t>COVID-19 VACCINE BRIEFING</a:t>
            </a:r>
            <a:br>
              <a:rPr lang="en-US" sz="3200" b="1" dirty="0">
                <a:solidFill>
                  <a:schemeClr val="bg1"/>
                </a:solidFill>
              </a:rPr>
            </a:br>
            <a:r>
              <a:rPr lang="en-US" sz="3200" b="1" dirty="0">
                <a:solidFill>
                  <a:schemeClr val="bg1"/>
                </a:solidFill>
              </a:rPr>
              <a:t>Development, Safety, and Distribution</a:t>
            </a:r>
            <a:endParaRPr lang="en-US" sz="3200" dirty="0">
              <a:solidFill>
                <a:schemeClr val="bg1"/>
              </a:solidFill>
            </a:endParaRPr>
          </a:p>
        </p:txBody>
      </p:sp>
      <p:sp>
        <p:nvSpPr>
          <p:cNvPr id="6" name="Rectangle 5"/>
          <p:cNvSpPr/>
          <p:nvPr/>
        </p:nvSpPr>
        <p:spPr>
          <a:xfrm>
            <a:off x="4366437" y="4783452"/>
            <a:ext cx="6733288" cy="1569660"/>
          </a:xfrm>
          <a:prstGeom prst="rect">
            <a:avLst/>
          </a:prstGeom>
        </p:spPr>
        <p:txBody>
          <a:bodyPr wrap="square">
            <a:spAutoFit/>
          </a:bodyPr>
          <a:lstStyle/>
          <a:p>
            <a:pPr algn="ctr"/>
            <a:r>
              <a:rPr lang="en-US" sz="2400" dirty="0">
                <a:solidFill>
                  <a:schemeClr val="bg1"/>
                </a:solidFill>
              </a:rPr>
              <a:t/>
            </a:r>
            <a:br>
              <a:rPr lang="en-US" sz="2400" dirty="0">
                <a:solidFill>
                  <a:schemeClr val="bg1"/>
                </a:solidFill>
              </a:rPr>
            </a:br>
            <a:r>
              <a:rPr lang="en-US" sz="2400" dirty="0">
                <a:solidFill>
                  <a:schemeClr val="bg1"/>
                </a:solidFill>
              </a:rPr>
              <a:t>TJ Griffin</a:t>
            </a:r>
          </a:p>
          <a:p>
            <a:pPr algn="ctr"/>
            <a:r>
              <a:rPr lang="en-US" sz="2400" dirty="0">
                <a:solidFill>
                  <a:schemeClr val="bg1"/>
                </a:solidFill>
              </a:rPr>
              <a:t>Chief Pharmacy Officer</a:t>
            </a:r>
          </a:p>
          <a:p>
            <a:pPr algn="ctr"/>
            <a:r>
              <a:rPr lang="en-US" sz="2400" dirty="0">
                <a:solidFill>
                  <a:schemeClr val="bg1"/>
                </a:solidFill>
              </a:rPr>
              <a:t>PharMerica</a:t>
            </a:r>
          </a:p>
        </p:txBody>
      </p:sp>
      <p:sp>
        <p:nvSpPr>
          <p:cNvPr id="7" name="Rectangle 6"/>
          <p:cNvSpPr/>
          <p:nvPr/>
        </p:nvSpPr>
        <p:spPr>
          <a:xfrm>
            <a:off x="999793" y="4783452"/>
            <a:ext cx="6733288" cy="1938992"/>
          </a:xfrm>
          <a:prstGeom prst="rect">
            <a:avLst/>
          </a:prstGeom>
        </p:spPr>
        <p:txBody>
          <a:bodyPr wrap="square">
            <a:spAutoFit/>
          </a:bodyPr>
          <a:lstStyle/>
          <a:p>
            <a:pPr algn="ctr"/>
            <a:endParaRPr lang="en-US" sz="2400" dirty="0">
              <a:solidFill>
                <a:schemeClr val="bg1"/>
              </a:solidFill>
            </a:endParaRPr>
          </a:p>
          <a:p>
            <a:pPr algn="ctr"/>
            <a:r>
              <a:rPr lang="en-US" sz="2400" dirty="0">
                <a:solidFill>
                  <a:schemeClr val="bg1"/>
                </a:solidFill>
              </a:rPr>
              <a:t>John Schulte</a:t>
            </a:r>
          </a:p>
          <a:p>
            <a:pPr algn="ctr"/>
            <a:r>
              <a:rPr lang="en-US" sz="2400" dirty="0">
                <a:solidFill>
                  <a:schemeClr val="bg1"/>
                </a:solidFill>
              </a:rPr>
              <a:t>Vice President of</a:t>
            </a:r>
            <a:br>
              <a:rPr lang="en-US" sz="2400" dirty="0">
                <a:solidFill>
                  <a:schemeClr val="bg1"/>
                </a:solidFill>
              </a:rPr>
            </a:br>
            <a:r>
              <a:rPr lang="en-US" sz="2400" dirty="0">
                <a:solidFill>
                  <a:schemeClr val="bg1"/>
                </a:solidFill>
              </a:rPr>
              <a:t>Quality Improvement</a:t>
            </a:r>
          </a:p>
          <a:p>
            <a:pPr algn="ctr"/>
            <a:r>
              <a:rPr lang="en-US" sz="2400" dirty="0">
                <a:solidFill>
                  <a:schemeClr val="bg1"/>
                </a:solidFill>
              </a:rPr>
              <a:t>ARGENTUM</a:t>
            </a:r>
          </a:p>
        </p:txBody>
      </p:sp>
    </p:spTree>
    <p:extLst>
      <p:ext uri="{BB962C8B-B14F-4D97-AF65-F5344CB8AC3E}">
        <p14:creationId xmlns:p14="http://schemas.microsoft.com/office/powerpoint/2010/main" val="587360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Vaccine Types</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Sidebar: “NEW” Vaccine Technology</a:t>
            </a:r>
          </a:p>
          <a:p>
            <a:pPr algn="l"/>
            <a:endParaRPr lang="en-US"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Coronavirus vaccine science advanced considerably following the SARS outbreak (2003) and MERS outbreak (2012).</a:t>
            </a:r>
          </a:p>
          <a:p>
            <a:pPr marL="342900" indent="-342900" algn="l">
              <a:buFont typeface="Arial" panose="020B0604020202020204" pitchFamily="34" charset="0"/>
              <a:buChar char="•"/>
            </a:pPr>
            <a:r>
              <a:rPr lang="en-US" sz="2100" b="1" dirty="0">
                <a:solidFill>
                  <a:srgbClr val="155CA0"/>
                </a:solidFill>
                <a:latin typeface="Proxima Nova"/>
              </a:rPr>
              <a:t>Epidemiologists learned to target the spike protein for coronaviruses as part of their vaccine efforts.</a:t>
            </a:r>
          </a:p>
          <a:p>
            <a:pPr marL="342900" indent="-342900" algn="l">
              <a:buFont typeface="Arial" panose="020B0604020202020204" pitchFamily="34" charset="0"/>
              <a:buChar char="•"/>
            </a:pPr>
            <a:r>
              <a:rPr lang="en-US" sz="2100" b="1" dirty="0">
                <a:solidFill>
                  <a:srgbClr val="155CA0"/>
                </a:solidFill>
                <a:latin typeface="Proxima Nova"/>
              </a:rPr>
              <a:t>Studies of mice showed that mRNA technology could:</a:t>
            </a:r>
          </a:p>
          <a:p>
            <a:pPr marL="800100" lvl="1" indent="-342900" algn="l">
              <a:buFont typeface="Arial" panose="020B0604020202020204" pitchFamily="34" charset="0"/>
              <a:buChar char="•"/>
            </a:pPr>
            <a:r>
              <a:rPr lang="en-US" sz="1900" b="1" dirty="0">
                <a:solidFill>
                  <a:srgbClr val="155CA0"/>
                </a:solidFill>
                <a:latin typeface="Proxima Nova"/>
              </a:rPr>
              <a:t>Generate neutralizing antibodies</a:t>
            </a:r>
          </a:p>
          <a:p>
            <a:pPr marL="800100" lvl="1" indent="-342900" algn="l">
              <a:buFont typeface="Arial" panose="020B0604020202020204" pitchFamily="34" charset="0"/>
              <a:buChar char="•"/>
            </a:pPr>
            <a:r>
              <a:rPr lang="en-US" sz="1900" b="1" dirty="0">
                <a:solidFill>
                  <a:srgbClr val="155CA0"/>
                </a:solidFill>
                <a:latin typeface="Proxima Nova"/>
              </a:rPr>
              <a:t>Decrease the amount of virus in the lungs</a:t>
            </a:r>
          </a:p>
          <a:p>
            <a:pPr marL="800100" lvl="1" indent="-342900" algn="l">
              <a:buFont typeface="Arial" panose="020B0604020202020204" pitchFamily="34" charset="0"/>
              <a:buChar char="•"/>
            </a:pPr>
            <a:r>
              <a:rPr lang="en-US" sz="1900" b="1" dirty="0">
                <a:solidFill>
                  <a:srgbClr val="155CA0"/>
                </a:solidFill>
                <a:latin typeface="Proxima Nova"/>
              </a:rPr>
              <a:t>Prevent lung hemorrhage</a:t>
            </a:r>
          </a:p>
          <a:p>
            <a:pPr marL="800100" lvl="1" indent="-342900" algn="l">
              <a:buFont typeface="Arial" panose="020B0604020202020204" pitchFamily="34" charset="0"/>
              <a:buChar char="•"/>
            </a:pPr>
            <a:r>
              <a:rPr lang="en-US" sz="1900" b="1" dirty="0">
                <a:solidFill>
                  <a:srgbClr val="155CA0"/>
                </a:solidFill>
                <a:latin typeface="Proxima Nova"/>
              </a:rPr>
              <a:t>Prevent death</a:t>
            </a:r>
          </a:p>
          <a:p>
            <a:pPr marL="342900" indent="-342900" algn="l">
              <a:buFont typeface="Arial" panose="020B0604020202020204" pitchFamily="34" charset="0"/>
              <a:buChar char="•"/>
            </a:pPr>
            <a:r>
              <a:rPr lang="en-US" sz="2100" b="1" dirty="0">
                <a:solidFill>
                  <a:srgbClr val="155CA0"/>
                </a:solidFill>
                <a:latin typeface="Proxima Nova"/>
              </a:rPr>
              <a:t>All the SARS-CoV-2 vaccines target the spike protein</a:t>
            </a:r>
          </a:p>
          <a:p>
            <a:endParaRPr lang="en-US" sz="2100" b="1" dirty="0">
              <a:solidFill>
                <a:srgbClr val="155CA0"/>
              </a:solidFill>
              <a:latin typeface="Proxima Nova"/>
            </a:endParaRPr>
          </a:p>
        </p:txBody>
      </p:sp>
    </p:spTree>
    <p:extLst>
      <p:ext uri="{BB962C8B-B14F-4D97-AF65-F5344CB8AC3E}">
        <p14:creationId xmlns:p14="http://schemas.microsoft.com/office/powerpoint/2010/main" val="2947267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Of the 44 vaccines in clinical trials, several are nearing completion and preliminary data look promising for both safety and efficacy.</a:t>
            </a:r>
          </a:p>
          <a:p>
            <a:pPr marL="171450" indent="-171450" algn="l">
              <a:buFont typeface="Arial" panose="020B0604020202020204" pitchFamily="34" charset="0"/>
              <a:buChar char="•"/>
            </a:pPr>
            <a:endParaRPr lang="en-US" sz="10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In the interest of time, we’re going to focus on the two mRNA vaccines currently under consideration by FDA and briefly mention a few others.</a:t>
            </a:r>
            <a:endParaRPr lang="en-US" sz="1900" b="1" dirty="0">
              <a:solidFill>
                <a:srgbClr val="155CA0"/>
              </a:solidFill>
              <a:latin typeface="Proxima Nova"/>
            </a:endParaRPr>
          </a:p>
        </p:txBody>
      </p:sp>
    </p:spTree>
    <p:extLst>
      <p:ext uri="{BB962C8B-B14F-4D97-AF65-F5344CB8AC3E}">
        <p14:creationId xmlns:p14="http://schemas.microsoft.com/office/powerpoint/2010/main" val="601108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TERMINOLOGY: REACTOGENICITY</a:t>
            </a:r>
          </a:p>
          <a:p>
            <a:pPr algn="l"/>
            <a:endParaRPr lang="en-US" b="1" dirty="0">
              <a:solidFill>
                <a:srgbClr val="155CA0"/>
              </a:solidFill>
              <a:latin typeface="Proxima Nova"/>
            </a:endParaRPr>
          </a:p>
          <a:p>
            <a:pPr algn="l"/>
            <a:r>
              <a:rPr lang="en-US" sz="2100" b="1" dirty="0">
                <a:solidFill>
                  <a:srgbClr val="155CA0"/>
                </a:solidFill>
                <a:latin typeface="Proxima Nova"/>
              </a:rPr>
              <a:t>In clinical trials, the term reactogenicity refers to the property of a vaccine of being able to produce common, "expected" adverse reactions, especially excessive immunological responses and associated signs and symptoms, including fever and sore arm at injection site. Other manifestations of reactogenicity typically identified in such trials include bruising, redness, induration, and swelling.</a:t>
            </a: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956065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TERMINOLOGY: REACTOGENICITY</a:t>
            </a:r>
          </a:p>
          <a:p>
            <a:pPr algn="l"/>
            <a:endParaRPr lang="en-US" b="1" dirty="0">
              <a:solidFill>
                <a:srgbClr val="155CA0"/>
              </a:solidFill>
              <a:latin typeface="Proxima Nova"/>
            </a:endParaRPr>
          </a:p>
          <a:p>
            <a:pPr algn="l"/>
            <a:r>
              <a:rPr lang="en-US" sz="2100" b="1" dirty="0">
                <a:solidFill>
                  <a:srgbClr val="155CA0"/>
                </a:solidFill>
                <a:latin typeface="Proxima Nova"/>
              </a:rPr>
              <a:t>There are levels of </a:t>
            </a:r>
            <a:r>
              <a:rPr lang="en-US" sz="2100" b="1" dirty="0" err="1">
                <a:solidFill>
                  <a:srgbClr val="155CA0"/>
                </a:solidFill>
                <a:latin typeface="Proxima Nova"/>
              </a:rPr>
              <a:t>reactogenicity</a:t>
            </a:r>
            <a:r>
              <a:rPr lang="en-US" sz="2100" b="1" dirty="0">
                <a:solidFill>
                  <a:srgbClr val="155CA0"/>
                </a:solidFill>
                <a:latin typeface="Proxima Nova"/>
              </a:rPr>
              <a:t>:</a:t>
            </a:r>
          </a:p>
          <a:p>
            <a:pPr algn="l"/>
            <a:endParaRPr lang="en-US" sz="1200" b="1" dirty="0">
              <a:solidFill>
                <a:srgbClr val="155CA0"/>
              </a:solidFill>
              <a:latin typeface="Proxima Nova"/>
            </a:endParaRPr>
          </a:p>
          <a:p>
            <a:pPr marL="400050" lvl="1" algn="l"/>
            <a:r>
              <a:rPr lang="en-US" sz="1900" b="1" dirty="0">
                <a:solidFill>
                  <a:srgbClr val="155CA0"/>
                </a:solidFill>
                <a:latin typeface="Proxima Nova"/>
              </a:rPr>
              <a:t>0 = Absence of the indicated symptom</a:t>
            </a:r>
          </a:p>
          <a:p>
            <a:pPr marL="400050" lvl="1" algn="l"/>
            <a:endParaRPr lang="en-US" sz="1400" b="1" dirty="0">
              <a:solidFill>
                <a:srgbClr val="155CA0"/>
              </a:solidFill>
              <a:latin typeface="Proxima Nova"/>
            </a:endParaRPr>
          </a:p>
          <a:p>
            <a:pPr marL="400050" lvl="1" algn="l"/>
            <a:r>
              <a:rPr lang="en-US" sz="1900" b="1" dirty="0">
                <a:solidFill>
                  <a:srgbClr val="155CA0"/>
                </a:solidFill>
                <a:latin typeface="Proxima Nova"/>
              </a:rPr>
              <a:t>1 = Mild (awareness of a symptom but the symptom is easily tolerated)</a:t>
            </a:r>
          </a:p>
          <a:p>
            <a:pPr marL="400050" lvl="1" algn="l"/>
            <a:endParaRPr lang="en-US" sz="1200" b="1" dirty="0">
              <a:solidFill>
                <a:srgbClr val="155CA0"/>
              </a:solidFill>
              <a:latin typeface="Proxima Nova"/>
            </a:endParaRPr>
          </a:p>
          <a:p>
            <a:pPr marL="400050" lvl="1" algn="l"/>
            <a:r>
              <a:rPr lang="en-US" sz="1900" b="1" dirty="0">
                <a:solidFill>
                  <a:srgbClr val="155CA0"/>
                </a:solidFill>
                <a:latin typeface="Proxima Nova"/>
              </a:rPr>
              <a:t>2 = Moderate (discomfort enough to cause interference with usual activity)</a:t>
            </a:r>
          </a:p>
          <a:p>
            <a:pPr marL="400050" lvl="1" algn="l"/>
            <a:endParaRPr lang="en-US" sz="1200" b="1" dirty="0">
              <a:solidFill>
                <a:srgbClr val="155CA0"/>
              </a:solidFill>
              <a:latin typeface="Proxima Nova"/>
            </a:endParaRPr>
          </a:p>
          <a:p>
            <a:pPr marL="400050" lvl="1" algn="l"/>
            <a:r>
              <a:rPr lang="en-US" sz="1900" b="1" dirty="0">
                <a:solidFill>
                  <a:srgbClr val="155CA0"/>
                </a:solidFill>
                <a:latin typeface="Proxima Nova"/>
              </a:rPr>
              <a:t>3 = Severe (incapacitating; unable to perform usual activities; requires absenteeism or bed rest)</a:t>
            </a:r>
          </a:p>
          <a:p>
            <a:pPr marL="400050" lvl="1" algn="l"/>
            <a:endParaRPr lang="en-US" sz="1200" b="1" dirty="0">
              <a:solidFill>
                <a:srgbClr val="155CA0"/>
              </a:solidFill>
              <a:latin typeface="Proxima Nova"/>
            </a:endParaRPr>
          </a:p>
          <a:p>
            <a:pPr marL="400050" lvl="1" algn="l"/>
            <a:r>
              <a:rPr lang="en-US" sz="1900" b="1" dirty="0">
                <a:solidFill>
                  <a:srgbClr val="155CA0"/>
                </a:solidFill>
                <a:latin typeface="Proxima Nova"/>
              </a:rPr>
              <a:t>4 = Life-threatening</a:t>
            </a:r>
          </a:p>
          <a:p>
            <a:endParaRPr lang="en-US" sz="2100" b="1" dirty="0">
              <a:solidFill>
                <a:srgbClr val="155CA0"/>
              </a:solidFill>
              <a:latin typeface="Proxima Nova"/>
            </a:endParaRPr>
          </a:p>
        </p:txBody>
      </p:sp>
    </p:spTree>
    <p:extLst>
      <p:ext uri="{BB962C8B-B14F-4D97-AF65-F5344CB8AC3E}">
        <p14:creationId xmlns:p14="http://schemas.microsoft.com/office/powerpoint/2010/main" val="4226036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TERMINOLOGY: IMMUNOGENICITY</a:t>
            </a:r>
          </a:p>
          <a:p>
            <a:pPr algn="l"/>
            <a:endParaRPr lang="en-US"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Immunogenicity is the ability of a foreign substance, such as an antigen, to provoke an immune response in the body of a human or other animal.</a:t>
            </a:r>
          </a:p>
          <a:p>
            <a:pPr marL="342900" indent="-342900" algn="l">
              <a:buFont typeface="Arial" panose="020B0604020202020204" pitchFamily="34" charset="0"/>
              <a:buChar char="•"/>
            </a:pPr>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“Wanted” immunogenicity is typically related with vaccines, where the injection of an antigen (the vaccine) provokes an immune response against the pathogen (virus, bacteria), protecting the organism from future exposure. Vaccine development is a complex multi-step process, with immunogenicity being at the center of vaccine efficacy.</a:t>
            </a: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276152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a:t>
            </a:r>
            <a:r>
              <a:rPr lang="en-US" sz="2100" b="1" dirty="0">
                <a:solidFill>
                  <a:srgbClr val="155CA0"/>
                </a:solidFill>
                <a:latin typeface="Proxima Nova"/>
              </a:rPr>
              <a:t>Pfizer’s mRNA BNT162b2</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000" b="1" dirty="0">
                <a:solidFill>
                  <a:srgbClr val="155CA0"/>
                </a:solidFill>
                <a:latin typeface="Proxima Nova"/>
              </a:rPr>
              <a:t>Started phase 3 clinical trials July 27</a:t>
            </a:r>
            <a:r>
              <a:rPr lang="en-US" sz="2000" b="1" baseline="30000" dirty="0">
                <a:solidFill>
                  <a:srgbClr val="155CA0"/>
                </a:solidFill>
                <a:latin typeface="Proxima Nova"/>
              </a:rPr>
              <a:t>th</a:t>
            </a:r>
            <a:endParaRPr lang="en-US" sz="2000" b="1" dirty="0">
              <a:solidFill>
                <a:srgbClr val="155CA0"/>
              </a:solidFill>
              <a:latin typeface="Proxima Nova"/>
            </a:endParaRPr>
          </a:p>
          <a:p>
            <a:pPr marL="342900" indent="-342900" algn="l">
              <a:buFont typeface="Arial" panose="020B0604020202020204" pitchFamily="34" charset="0"/>
              <a:buChar char="•"/>
            </a:pPr>
            <a:r>
              <a:rPr lang="en-US" sz="2000" b="1" dirty="0">
                <a:solidFill>
                  <a:srgbClr val="155CA0"/>
                </a:solidFill>
                <a:latin typeface="Proxima Nova"/>
              </a:rPr>
              <a:t>As of October, had administered vaccine to 42,000 participants out of a target of 44,000 (including second doses to more than 35,000 participants).</a:t>
            </a:r>
          </a:p>
          <a:p>
            <a:pPr marL="342900" indent="-342900" algn="l">
              <a:buFont typeface="Arial" panose="020B0604020202020204" pitchFamily="34" charset="0"/>
              <a:buChar char="•"/>
            </a:pPr>
            <a:r>
              <a:rPr lang="en-US" sz="2000" b="1" dirty="0">
                <a:solidFill>
                  <a:srgbClr val="155CA0"/>
                </a:solidFill>
                <a:latin typeface="Proxima Nova"/>
              </a:rPr>
              <a:t>Two doses using 21-day interval; ultra-cold storage</a:t>
            </a:r>
          </a:p>
          <a:p>
            <a:pPr marL="342900" indent="-342900" algn="l">
              <a:buFont typeface="Arial" panose="020B0604020202020204" pitchFamily="34" charset="0"/>
              <a:buChar char="•"/>
            </a:pPr>
            <a:r>
              <a:rPr lang="en-US" sz="2000" b="1" dirty="0">
                <a:solidFill>
                  <a:srgbClr val="155CA0"/>
                </a:solidFill>
                <a:latin typeface="Proxima Nova"/>
              </a:rPr>
              <a:t>Phase 1 data:</a:t>
            </a:r>
          </a:p>
          <a:p>
            <a:pPr marL="742950" lvl="1" indent="-285750" algn="l">
              <a:buFont typeface="Arial" panose="020B0604020202020204" pitchFamily="34" charset="0"/>
              <a:buChar char="•"/>
            </a:pPr>
            <a:r>
              <a:rPr lang="en-US" sz="1800" b="1" dirty="0" err="1">
                <a:solidFill>
                  <a:srgbClr val="155CA0"/>
                </a:solidFill>
                <a:latin typeface="Proxima Nova"/>
              </a:rPr>
              <a:t>Reactogenicity</a:t>
            </a:r>
            <a:r>
              <a:rPr lang="en-US" sz="1800" b="1" dirty="0">
                <a:solidFill>
                  <a:srgbClr val="155CA0"/>
                </a:solidFill>
                <a:latin typeface="Proxima Nova"/>
              </a:rPr>
              <a:t>: Mostly mild to moderate side effects, increasing with second dose</a:t>
            </a:r>
          </a:p>
          <a:p>
            <a:pPr marL="742950" lvl="1" indent="-285750" algn="l">
              <a:buFont typeface="Arial" panose="020B0604020202020204" pitchFamily="34" charset="0"/>
              <a:buChar char="•"/>
            </a:pPr>
            <a:r>
              <a:rPr lang="en-US" sz="1800" b="1" dirty="0">
                <a:solidFill>
                  <a:srgbClr val="155CA0"/>
                </a:solidFill>
                <a:latin typeface="Proxima Nova"/>
              </a:rPr>
              <a:t>Immunogenicity: Achieved comparable binding and neutralizing antibodies to that of convalescent sera (someone who has had COVID-19)</a:t>
            </a:r>
          </a:p>
          <a:p>
            <a:pPr marL="342900" indent="-342900" algn="l">
              <a:buFont typeface="Arial" panose="020B0604020202020204" pitchFamily="34" charset="0"/>
              <a:buChar char="•"/>
            </a:pPr>
            <a:r>
              <a:rPr lang="en-US" sz="2000" b="1" dirty="0">
                <a:solidFill>
                  <a:srgbClr val="155CA0"/>
                </a:solidFill>
                <a:latin typeface="Proxima Nova"/>
              </a:rPr>
              <a:t>FDA schedule to meet and vote on Pfizer vaccine December 10, 2020</a:t>
            </a: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162784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a:t>
            </a:r>
            <a:r>
              <a:rPr lang="en-US" sz="2100" b="1" dirty="0">
                <a:solidFill>
                  <a:srgbClr val="155CA0"/>
                </a:solidFill>
                <a:latin typeface="Proxima Nova"/>
              </a:rPr>
              <a:t>Pfizer/</a:t>
            </a:r>
            <a:r>
              <a:rPr lang="en-US" sz="2100" b="1" dirty="0" err="1">
                <a:solidFill>
                  <a:srgbClr val="155CA0"/>
                </a:solidFill>
                <a:latin typeface="Proxima Nova"/>
              </a:rPr>
              <a:t>BioNTech</a:t>
            </a:r>
            <a:r>
              <a:rPr lang="en-US" sz="2100" b="1" dirty="0">
                <a:solidFill>
                  <a:srgbClr val="155CA0"/>
                </a:solidFill>
                <a:latin typeface="Proxima Nova"/>
              </a:rPr>
              <a:t> mRNA BNT162b2</a:t>
            </a:r>
          </a:p>
          <a:p>
            <a:pPr algn="l"/>
            <a:r>
              <a:rPr lang="en-US" sz="2100" b="1" dirty="0">
                <a:solidFill>
                  <a:srgbClr val="155CA0"/>
                </a:solidFill>
                <a:latin typeface="Proxima Nova"/>
              </a:rPr>
              <a:t>Source: Pfizer/</a:t>
            </a:r>
            <a:r>
              <a:rPr lang="en-US" sz="2100" b="1" dirty="0" err="1">
                <a:solidFill>
                  <a:srgbClr val="155CA0"/>
                </a:solidFill>
                <a:latin typeface="Proxima Nova"/>
              </a:rPr>
              <a:t>BioNTech</a:t>
            </a:r>
            <a:r>
              <a:rPr lang="en-US" sz="2100" b="1" dirty="0">
                <a:solidFill>
                  <a:srgbClr val="155CA0"/>
                </a:solidFill>
                <a:latin typeface="Proxima Nova"/>
              </a:rPr>
              <a:t> Release – Phases 2-3 Data (Nov. 18, 2020)</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Primary efficacy analysis demonstrates BNT162b2 to be 95% effective against COVID-19 beginning 28 days after the first dose;</a:t>
            </a:r>
          </a:p>
          <a:p>
            <a:pPr marL="342900" indent="-342900" algn="l">
              <a:buFont typeface="Arial" panose="020B0604020202020204" pitchFamily="34" charset="0"/>
              <a:buChar char="•"/>
            </a:pPr>
            <a:r>
              <a:rPr lang="en-US" sz="2100" b="1" dirty="0">
                <a:solidFill>
                  <a:srgbClr val="155CA0"/>
                </a:solidFill>
                <a:latin typeface="Proxima Nova"/>
              </a:rPr>
              <a:t>170 confirmed cases of COVID-19 were evaluated, with 162 observed in the placebo group versus 8 in the vaccine group</a:t>
            </a:r>
          </a:p>
          <a:p>
            <a:pPr marL="342900" indent="-342900" algn="l">
              <a:buFont typeface="Arial" panose="020B0604020202020204" pitchFamily="34" charset="0"/>
              <a:buChar char="•"/>
            </a:pPr>
            <a:r>
              <a:rPr lang="en-US" sz="2100" b="1" dirty="0">
                <a:solidFill>
                  <a:srgbClr val="155CA0"/>
                </a:solidFill>
                <a:latin typeface="Proxima Nova"/>
              </a:rPr>
              <a:t>Efficacy was consistent across age, gender, race and ethnicity demographics; observed efficacy in adults over 65 years of age was over 94%</a:t>
            </a:r>
          </a:p>
          <a:p>
            <a:pPr marL="342900" indent="-342900" algn="l">
              <a:buFont typeface="Arial" panose="020B0604020202020204" pitchFamily="34" charset="0"/>
              <a:buChar char="•"/>
            </a:pPr>
            <a:r>
              <a:rPr lang="en-US" sz="2100" b="1" dirty="0">
                <a:solidFill>
                  <a:srgbClr val="155CA0"/>
                </a:solidFill>
                <a:latin typeface="Proxima Nova"/>
              </a:rPr>
              <a:t>Data demonstrate vaccine was well tolerated across all populations with over 43,000 participants enrolled; no serious safety concerns observed; the only Grade 3 adverse event greater than 2% in frequency was fatigue at 3.8% and headache at 2.0%</a:t>
            </a:r>
          </a:p>
          <a:p>
            <a:pPr marL="342900" indent="-342900" algn="l">
              <a:buFont typeface="Arial" panose="020B0604020202020204" pitchFamily="34" charset="0"/>
              <a:buChar char="•"/>
            </a:pPr>
            <a:r>
              <a:rPr lang="en-US" sz="2100" b="1" dirty="0">
                <a:solidFill>
                  <a:srgbClr val="155CA0"/>
                </a:solidFill>
                <a:latin typeface="Proxima Nova"/>
              </a:rPr>
              <a:t>The companies expect to produce globally up to 50 million vaccine doses in 2020 and up to 1.3 billion doses by the end of 2021</a:t>
            </a:r>
          </a:p>
        </p:txBody>
      </p:sp>
    </p:spTree>
    <p:extLst>
      <p:ext uri="{BB962C8B-B14F-4D97-AF65-F5344CB8AC3E}">
        <p14:creationId xmlns:p14="http://schemas.microsoft.com/office/powerpoint/2010/main" val="8492907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a:t>
            </a:r>
            <a:r>
              <a:rPr lang="en-US" sz="2100" b="1" dirty="0" err="1">
                <a:solidFill>
                  <a:srgbClr val="155CA0"/>
                </a:solidFill>
                <a:latin typeface="Proxima Nova"/>
              </a:rPr>
              <a:t>Moderna’s</a:t>
            </a:r>
            <a:r>
              <a:rPr lang="en-US" sz="2100" b="1" dirty="0">
                <a:solidFill>
                  <a:srgbClr val="155CA0"/>
                </a:solidFill>
                <a:latin typeface="Proxima Nova"/>
              </a:rPr>
              <a:t> mRNA-1273</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000" b="1" dirty="0">
                <a:solidFill>
                  <a:srgbClr val="155CA0"/>
                </a:solidFill>
                <a:latin typeface="Proxima Nova"/>
              </a:rPr>
              <a:t>Started phase 3 clinical trials July 27</a:t>
            </a:r>
            <a:r>
              <a:rPr lang="en-US" sz="2000" b="1" baseline="30000" dirty="0">
                <a:solidFill>
                  <a:srgbClr val="155CA0"/>
                </a:solidFill>
                <a:latin typeface="Proxima Nova"/>
              </a:rPr>
              <a:t>th</a:t>
            </a:r>
            <a:endParaRPr lang="en-US" sz="2000" b="1" dirty="0">
              <a:solidFill>
                <a:srgbClr val="155CA0"/>
              </a:solidFill>
              <a:latin typeface="Proxima Nova"/>
            </a:endParaRPr>
          </a:p>
          <a:p>
            <a:pPr marL="342900" indent="-342900" algn="l">
              <a:buFont typeface="Arial" panose="020B0604020202020204" pitchFamily="34" charset="0"/>
              <a:buChar char="•"/>
            </a:pPr>
            <a:r>
              <a:rPr lang="en-US" sz="2000" b="1" dirty="0">
                <a:solidFill>
                  <a:srgbClr val="155CA0"/>
                </a:solidFill>
                <a:latin typeface="Proxima Nova"/>
              </a:rPr>
              <a:t>As of October, had administered doses to 30,000 participants (including second doses to more than 25,000 participants).</a:t>
            </a:r>
          </a:p>
          <a:p>
            <a:pPr marL="342900" indent="-342900" algn="l">
              <a:buFont typeface="Arial" panose="020B0604020202020204" pitchFamily="34" charset="0"/>
              <a:buChar char="•"/>
            </a:pPr>
            <a:r>
              <a:rPr lang="en-US" sz="2000" b="1" dirty="0">
                <a:solidFill>
                  <a:srgbClr val="155CA0"/>
                </a:solidFill>
                <a:latin typeface="Proxima Nova"/>
              </a:rPr>
              <a:t>Two doses using 28-day interval; cold storage</a:t>
            </a:r>
          </a:p>
          <a:p>
            <a:pPr marL="342900" indent="-342900" algn="l">
              <a:buFont typeface="Arial" panose="020B0604020202020204" pitchFamily="34" charset="0"/>
              <a:buChar char="•"/>
            </a:pPr>
            <a:r>
              <a:rPr lang="en-US" sz="2000" b="1" dirty="0">
                <a:solidFill>
                  <a:srgbClr val="155CA0"/>
                </a:solidFill>
                <a:latin typeface="Proxima Nova"/>
              </a:rPr>
              <a:t>Phase 1 data:</a:t>
            </a:r>
          </a:p>
          <a:p>
            <a:pPr marL="742950" lvl="1" indent="-285750" algn="l">
              <a:buFont typeface="Arial" panose="020B0604020202020204" pitchFamily="34" charset="0"/>
              <a:buChar char="•"/>
            </a:pPr>
            <a:r>
              <a:rPr lang="en-US" sz="1800" b="1" dirty="0" err="1">
                <a:solidFill>
                  <a:srgbClr val="155CA0"/>
                </a:solidFill>
                <a:latin typeface="Proxima Nova"/>
              </a:rPr>
              <a:t>Reactogenicity</a:t>
            </a:r>
            <a:r>
              <a:rPr lang="en-US" sz="1800" b="1" dirty="0">
                <a:solidFill>
                  <a:srgbClr val="155CA0"/>
                </a:solidFill>
                <a:latin typeface="Proxima Nova"/>
              </a:rPr>
              <a:t>: Mostly mild to moderate side effects, increased with second dose</a:t>
            </a:r>
          </a:p>
          <a:p>
            <a:pPr marL="742950" lvl="1" indent="-285750" algn="l">
              <a:buFont typeface="Arial" panose="020B0604020202020204" pitchFamily="34" charset="0"/>
              <a:buChar char="•"/>
            </a:pPr>
            <a:r>
              <a:rPr lang="en-US" sz="1800" b="1" dirty="0">
                <a:solidFill>
                  <a:srgbClr val="155CA0"/>
                </a:solidFill>
                <a:latin typeface="Proxima Nova"/>
              </a:rPr>
              <a:t>Immunogenicity: Comparable binding and neutralizing antibodies to that of convalescent sera</a:t>
            </a:r>
          </a:p>
          <a:p>
            <a:pPr marL="1200150" lvl="2" indent="-285750" algn="l">
              <a:buFont typeface="Arial" panose="020B0604020202020204" pitchFamily="34" charset="0"/>
              <a:buChar char="•"/>
            </a:pPr>
            <a:r>
              <a:rPr lang="en-US" sz="1700" b="1" dirty="0">
                <a:solidFill>
                  <a:srgbClr val="155CA0"/>
                </a:solidFill>
                <a:latin typeface="Proxima Nova"/>
              </a:rPr>
              <a:t>Older adults had similar responses to young adults</a:t>
            </a:r>
          </a:p>
          <a:p>
            <a:pPr marL="342900" indent="-342900" algn="l">
              <a:buFont typeface="Arial" panose="020B0604020202020204" pitchFamily="34" charset="0"/>
              <a:buChar char="•"/>
            </a:pPr>
            <a:r>
              <a:rPr lang="en-US" sz="2000" b="1" dirty="0">
                <a:solidFill>
                  <a:srgbClr val="155CA0"/>
                </a:solidFill>
                <a:latin typeface="Proxima Nova"/>
              </a:rPr>
              <a:t>FDA schedule to meet and vote on </a:t>
            </a:r>
            <a:r>
              <a:rPr lang="en-US" sz="2000" b="1" dirty="0" err="1">
                <a:solidFill>
                  <a:srgbClr val="155CA0"/>
                </a:solidFill>
                <a:latin typeface="Proxima Nova"/>
              </a:rPr>
              <a:t>Moderna</a:t>
            </a:r>
            <a:r>
              <a:rPr lang="en-US" sz="2000" b="1" dirty="0">
                <a:solidFill>
                  <a:srgbClr val="155CA0"/>
                </a:solidFill>
                <a:latin typeface="Proxima Nova"/>
              </a:rPr>
              <a:t> the week of December 15, 2020</a:t>
            </a:r>
          </a:p>
          <a:p>
            <a:pPr lvl="1"/>
            <a:endParaRPr lang="en-US" sz="18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350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6494352" y="1920299"/>
            <a:ext cx="3716448"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100" b="1" dirty="0">
                <a:solidFill>
                  <a:srgbClr val="155CA0"/>
                </a:solidFill>
                <a:latin typeface="Proxima Nova"/>
              </a:rPr>
              <a:t>Article: </a:t>
            </a:r>
            <a:r>
              <a:rPr lang="en-US" sz="2100" b="1" dirty="0">
                <a:solidFill>
                  <a:srgbClr val="155CA0"/>
                </a:solidFill>
                <a:latin typeface="Proxima Nova"/>
                <a:hlinkClick r:id="rId4"/>
              </a:rPr>
              <a:t>Safety and Immunogenicity of SARS-CoV-2 mRNA-1273 Vaccine in Older Adults</a:t>
            </a:r>
            <a:endParaRPr lang="en-US" sz="2100" b="1" dirty="0">
              <a:solidFill>
                <a:srgbClr val="155CA0"/>
              </a:solidFill>
              <a:latin typeface="Proxima Nova"/>
            </a:endParaRPr>
          </a:p>
          <a:p>
            <a:r>
              <a:rPr lang="en-US" sz="1800" b="1" dirty="0">
                <a:solidFill>
                  <a:srgbClr val="155CA0"/>
                </a:solidFill>
                <a:latin typeface="Proxima Nova"/>
              </a:rPr>
              <a:t>(New England Journal of Medicine, September 29, 2020)</a:t>
            </a:r>
          </a:p>
          <a:p>
            <a:endParaRPr lang="en-US" sz="2100" b="1" dirty="0">
              <a:solidFill>
                <a:srgbClr val="155CA0"/>
              </a:solidFill>
              <a:latin typeface="Proxima Nova"/>
            </a:endParaRPr>
          </a:p>
          <a:p>
            <a:endParaRPr lang="en-US" sz="2100" b="1" dirty="0">
              <a:solidFill>
                <a:srgbClr val="155CA0"/>
              </a:solidFill>
              <a:latin typeface="Proxima Nova"/>
            </a:endParaRPr>
          </a:p>
          <a:p>
            <a:r>
              <a:rPr lang="en-US" sz="1800" dirty="0">
                <a:solidFill>
                  <a:srgbClr val="0563C1"/>
                </a:solidFill>
                <a:latin typeface="Proxima Nova" panose="020B0503030502060204" pitchFamily="34" charset="0"/>
                <a:ea typeface="Times New Roman" panose="02020603050405020304" pitchFamily="18" charset="0"/>
                <a:hlinkClick r:id="rId5"/>
              </a:rPr>
              <a:t>Figure 1. Solicited Systemic and Local Adverse Events within 7 Days after Receipt of mRNA-1273.</a:t>
            </a:r>
            <a:endParaRPr lang="en-US" sz="1800" dirty="0">
              <a:latin typeface="Calibri" panose="020F0502020204030204" pitchFamily="34" charset="0"/>
              <a:ea typeface="Calibri" panose="020F0502020204030204" pitchFamily="34" charset="0"/>
            </a:endParaRPr>
          </a:p>
          <a:p>
            <a:endParaRPr lang="en-US" sz="2100" b="1" dirty="0">
              <a:solidFill>
                <a:srgbClr val="155CA0"/>
              </a:solidFill>
              <a:latin typeface="Proxima Nova"/>
            </a:endParaRPr>
          </a:p>
          <a:p>
            <a:r>
              <a:rPr lang="en-US" sz="2100" b="1" dirty="0">
                <a:solidFill>
                  <a:srgbClr val="155CA0"/>
                </a:solidFill>
                <a:latin typeface="Proxima Nova"/>
              </a:rPr>
              <a:t>(These are phase 1 data for </a:t>
            </a:r>
            <a:r>
              <a:rPr lang="en-US" sz="2100" b="1" dirty="0" err="1">
                <a:solidFill>
                  <a:srgbClr val="155CA0"/>
                </a:solidFill>
                <a:latin typeface="Proxima Nova"/>
              </a:rPr>
              <a:t>Moderna’s</a:t>
            </a:r>
            <a:r>
              <a:rPr lang="en-US" sz="2100" b="1" dirty="0">
                <a:solidFill>
                  <a:srgbClr val="155CA0"/>
                </a:solidFill>
                <a:latin typeface="Proxima Nova"/>
              </a:rPr>
              <a:t> vaccine)</a:t>
            </a:r>
          </a:p>
        </p:txBody>
      </p:sp>
      <p:pic>
        <p:nvPicPr>
          <p:cNvPr id="10" name="Picture 9" descr="Chart&#10;&#10;Description automatically generated">
            <a:extLst>
              <a:ext uri="{FF2B5EF4-FFF2-40B4-BE49-F238E27FC236}">
                <a16:creationId xmlns="" xmlns:a16="http://schemas.microsoft.com/office/drawing/2014/main" id="{EB83FAFC-ECBB-4E8F-A080-830FACB51DDA}"/>
              </a:ext>
            </a:extLst>
          </p:cNvPr>
          <p:cNvPicPr>
            <a:picLocks noChangeAspect="1"/>
          </p:cNvPicPr>
          <p:nvPr/>
        </p:nvPicPr>
        <p:blipFill>
          <a:blip r:embed="rId6"/>
          <a:stretch>
            <a:fillRect/>
          </a:stretch>
        </p:blipFill>
        <p:spPr>
          <a:xfrm>
            <a:off x="1883844" y="1920300"/>
            <a:ext cx="3855599" cy="4801176"/>
          </a:xfrm>
          <a:prstGeom prst="rect">
            <a:avLst/>
          </a:prstGeom>
        </p:spPr>
      </p:pic>
    </p:spTree>
    <p:extLst>
      <p:ext uri="{BB962C8B-B14F-4D97-AF65-F5344CB8AC3E}">
        <p14:creationId xmlns:p14="http://schemas.microsoft.com/office/powerpoint/2010/main" val="4269685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a:t>
            </a:r>
            <a:r>
              <a:rPr lang="en-US" b="1" dirty="0" err="1">
                <a:solidFill>
                  <a:srgbClr val="155CA0"/>
                </a:solidFill>
                <a:latin typeface="Proxima Nova"/>
              </a:rPr>
              <a:t>Moderna</a:t>
            </a:r>
            <a:r>
              <a:rPr lang="en-US" b="1" dirty="0">
                <a:solidFill>
                  <a:srgbClr val="155CA0"/>
                </a:solidFill>
                <a:latin typeface="Proxima Nova"/>
              </a:rPr>
              <a:t> mRNA-1273</a:t>
            </a:r>
          </a:p>
          <a:p>
            <a:pPr algn="l"/>
            <a:r>
              <a:rPr lang="en-US" b="1" dirty="0">
                <a:solidFill>
                  <a:srgbClr val="155CA0"/>
                </a:solidFill>
                <a:latin typeface="Proxima Nova"/>
              </a:rPr>
              <a:t>So</a:t>
            </a:r>
            <a:r>
              <a:rPr lang="en-US" sz="2100" b="1" dirty="0">
                <a:solidFill>
                  <a:srgbClr val="155CA0"/>
                </a:solidFill>
                <a:latin typeface="Proxima Nova"/>
              </a:rPr>
              <a:t>urce: </a:t>
            </a:r>
            <a:r>
              <a:rPr lang="en-US" sz="2100" b="1" dirty="0" err="1">
                <a:solidFill>
                  <a:srgbClr val="155CA0"/>
                </a:solidFill>
                <a:latin typeface="Proxima Nova"/>
              </a:rPr>
              <a:t>Moderna</a:t>
            </a:r>
            <a:r>
              <a:rPr lang="en-US" sz="2100" b="1" dirty="0">
                <a:solidFill>
                  <a:srgbClr val="155CA0"/>
                </a:solidFill>
                <a:latin typeface="Proxima Nova"/>
              </a:rPr>
              <a:t> Press Release – Phases 3 Data (Nov. 30, 2020)</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Primary efficacy analysis of the Phase 3 COVE study of mRNA-1273 involving 30,000 participants included 196 cases of COVID-19, of which 30 cases were severe</a:t>
            </a:r>
          </a:p>
          <a:p>
            <a:pPr marL="342900" indent="-342900" algn="l">
              <a:buFont typeface="Arial" panose="020B0604020202020204" pitchFamily="34" charset="0"/>
              <a:buChar char="•"/>
            </a:pPr>
            <a:r>
              <a:rPr lang="en-US" sz="2100" b="1" dirty="0">
                <a:solidFill>
                  <a:srgbClr val="155CA0"/>
                </a:solidFill>
                <a:latin typeface="Proxima Nova"/>
              </a:rPr>
              <a:t>Vaccine efficacy against COVID-19 was 94.1%; vaccine efficacy against severe COVID-19 was 100%</a:t>
            </a:r>
          </a:p>
          <a:p>
            <a:pPr marL="342900" indent="-342900" algn="l">
              <a:buFont typeface="Arial" panose="020B0604020202020204" pitchFamily="34" charset="0"/>
              <a:buChar char="•"/>
            </a:pPr>
            <a:r>
              <a:rPr lang="en-US" sz="2100" b="1" dirty="0">
                <a:solidFill>
                  <a:srgbClr val="155CA0"/>
                </a:solidFill>
                <a:latin typeface="Proxima Nova"/>
              </a:rPr>
              <a:t>Efficacy was consistent across age, race and ethnicity, and gender demographics. </a:t>
            </a:r>
          </a:p>
          <a:p>
            <a:pPr marL="342900" indent="-342900" algn="l">
              <a:buFont typeface="Arial" panose="020B0604020202020204" pitchFamily="34" charset="0"/>
              <a:buChar char="•"/>
            </a:pPr>
            <a:r>
              <a:rPr lang="en-US" sz="2100" b="1" dirty="0">
                <a:solidFill>
                  <a:srgbClr val="155CA0"/>
                </a:solidFill>
                <a:latin typeface="Proxima Nova"/>
              </a:rPr>
              <a:t>mRNA-1273 continues to be generally well tolerated; no serious safety concerns identified to date</a:t>
            </a:r>
          </a:p>
          <a:p>
            <a:pPr marL="342900" indent="-342900" algn="l">
              <a:buFont typeface="Arial" panose="020B0604020202020204" pitchFamily="34" charset="0"/>
              <a:buChar char="•"/>
            </a:pPr>
            <a:r>
              <a:rPr lang="en-US" sz="2100" b="1" dirty="0">
                <a:solidFill>
                  <a:srgbClr val="155CA0"/>
                </a:solidFill>
                <a:latin typeface="Proxima Nova"/>
              </a:rPr>
              <a:t>Based on prior analysis, the most common solicited adverse reactions included injection site pain, fatigue, myalgia, arthralgia, headache, and erythema/redness at the injection site. Solicited adverse reactions increased in frequency and severity in the mRNA-1273 group after the second dose.</a:t>
            </a:r>
          </a:p>
          <a:p>
            <a:pPr marL="342900" indent="-342900" algn="l">
              <a:buFont typeface="Arial" panose="020B0604020202020204" pitchFamily="34" charset="0"/>
              <a:buChar char="•"/>
            </a:pPr>
            <a:r>
              <a:rPr lang="en-US" sz="2100" b="1" dirty="0">
                <a:solidFill>
                  <a:srgbClr val="155CA0"/>
                </a:solidFill>
                <a:latin typeface="Proxima Nova"/>
              </a:rPr>
              <a:t>FDA has told Company to expect VRBPAC meeting for mRNA-1273 likely on December 17, 2020</a:t>
            </a:r>
          </a:p>
        </p:txBody>
      </p:sp>
    </p:spTree>
    <p:extLst>
      <p:ext uri="{BB962C8B-B14F-4D97-AF65-F5344CB8AC3E}">
        <p14:creationId xmlns:p14="http://schemas.microsoft.com/office/powerpoint/2010/main" val="1387034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8" name="Content Placeholder 4"/>
          <p:cNvSpPr txBox="1">
            <a:spLocks/>
          </p:cNvSpPr>
          <p:nvPr/>
        </p:nvSpPr>
        <p:spPr>
          <a:xfrm>
            <a:off x="614946" y="1607498"/>
            <a:ext cx="10535653" cy="3583520"/>
          </a:xfrm>
          <a:prstGeom prst="rect">
            <a:avLst/>
          </a:prstGeom>
        </p:spPr>
        <p:txBody>
          <a:bodyPr>
            <a:normAutofit fontScale="25000" lnSpcReduction="20000"/>
          </a:bodyPr>
          <a:lstStyle>
            <a:lvl1pPr marL="0" indent="0" algn="l" defTabSz="914378" rtl="0" eaLnBrk="1" latinLnBrk="0" hangingPunct="1">
              <a:lnSpc>
                <a:spcPct val="100000"/>
              </a:lnSpc>
              <a:spcBef>
                <a:spcPts val="1000"/>
              </a:spcBef>
              <a:buClr>
                <a:schemeClr val="tx2">
                  <a:lumMod val="50000"/>
                </a:schemeClr>
              </a:buClr>
              <a:buFont typeface="Arial" panose="020B0604020202020204" pitchFamily="34" charset="0"/>
              <a:buNone/>
              <a:defRPr sz="1800" kern="800" spc="-10">
                <a:solidFill>
                  <a:schemeClr val="tx1"/>
                </a:solidFill>
                <a:latin typeface="+mn-lt"/>
                <a:ea typeface="+mn-ea"/>
                <a:cs typeface="+mn-cs"/>
              </a:defRPr>
            </a:lvl1pPr>
            <a:lvl2pPr marL="228600" indent="-228600" algn="l" defTabSz="914378" rtl="0" eaLnBrk="1" latinLnBrk="0" hangingPunct="1">
              <a:lnSpc>
                <a:spcPct val="100000"/>
              </a:lnSpc>
              <a:spcBef>
                <a:spcPts val="1000"/>
              </a:spcBef>
              <a:buClr>
                <a:schemeClr val="tx2"/>
              </a:buClr>
              <a:buFont typeface="Arial" panose="020B0604020202020204" pitchFamily="34" charset="0"/>
              <a:buChar char="•"/>
              <a:defRPr sz="1800" kern="800">
                <a:solidFill>
                  <a:schemeClr val="tx1"/>
                </a:solidFill>
                <a:latin typeface="+mn-lt"/>
                <a:ea typeface="+mn-ea"/>
                <a:cs typeface="+mn-cs"/>
              </a:defRPr>
            </a:lvl2pPr>
            <a:lvl3pPr marL="404813" indent="-176213" algn="l" defTabSz="914378" rtl="0" eaLnBrk="1" latinLnBrk="0" hangingPunct="1">
              <a:lnSpc>
                <a:spcPct val="100000"/>
              </a:lnSpc>
              <a:spcBef>
                <a:spcPts val="400"/>
              </a:spcBef>
              <a:buClr>
                <a:schemeClr val="tx2"/>
              </a:buClr>
              <a:buFont typeface="Arial" panose="020B0604020202020204" pitchFamily="34" charset="0"/>
              <a:buChar char="–"/>
              <a:defRPr sz="1600" kern="800">
                <a:solidFill>
                  <a:schemeClr val="tx1"/>
                </a:solidFill>
                <a:latin typeface="+mn-lt"/>
                <a:ea typeface="+mn-ea"/>
                <a:cs typeface="+mn-cs"/>
              </a:defRPr>
            </a:lvl3pPr>
            <a:lvl4pPr marL="571500" indent="-166688" algn="l" defTabSz="914378" rtl="0" eaLnBrk="1" latinLnBrk="0" hangingPunct="1">
              <a:lnSpc>
                <a:spcPct val="100000"/>
              </a:lnSpc>
              <a:spcBef>
                <a:spcPts val="200"/>
              </a:spcBef>
              <a:buClr>
                <a:schemeClr val="tx2"/>
              </a:buClr>
              <a:buFont typeface="Arial" panose="020B0604020202020204" pitchFamily="34" charset="0"/>
              <a:buChar char="•"/>
              <a:defRPr sz="1400" kern="800">
                <a:solidFill>
                  <a:schemeClr val="tx1"/>
                </a:solidFill>
                <a:latin typeface="+mn-lt"/>
                <a:ea typeface="+mn-ea"/>
                <a:cs typeface="+mn-cs"/>
              </a:defRPr>
            </a:lvl4pPr>
            <a:lvl5pPr marL="744538" indent="-173038" algn="l" defTabSz="914378" rtl="0" eaLnBrk="1" latinLnBrk="0" hangingPunct="1">
              <a:lnSpc>
                <a:spcPct val="100000"/>
              </a:lnSpc>
              <a:spcBef>
                <a:spcPts val="200"/>
              </a:spcBef>
              <a:buClr>
                <a:schemeClr val="tx2"/>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pPr>
              <a:lnSpc>
                <a:spcPct val="120000"/>
              </a:lnSpc>
              <a:buClr>
                <a:schemeClr val="accent2"/>
              </a:buClr>
              <a:buSzPts val="1800"/>
            </a:pPr>
            <a:r>
              <a:rPr lang="en-US" sz="7200" dirty="0">
                <a:sym typeface="Twentieth Century"/>
              </a:rPr>
              <a:t>The link to the recording of this webinar will be emailed to all attendees three hours after the end of the webinar today. </a:t>
            </a:r>
            <a:r>
              <a:rPr lang="en-US" sz="7200" dirty="0">
                <a:sym typeface="Calibri"/>
              </a:rPr>
              <a:t/>
            </a:r>
            <a:br>
              <a:rPr lang="en-US" sz="7200" dirty="0">
                <a:sym typeface="Calibri"/>
              </a:rPr>
            </a:br>
            <a:r>
              <a:rPr lang="en-US" sz="7200" dirty="0">
                <a:sym typeface="Calibri"/>
              </a:rPr>
              <a:t/>
            </a:r>
            <a:br>
              <a:rPr lang="en-US" sz="7200" dirty="0">
                <a:sym typeface="Calibri"/>
              </a:rPr>
            </a:br>
            <a:r>
              <a:rPr lang="en-US" sz="7200" dirty="0"/>
              <a:t>In case of any audio issues, please raise your hand using the GoTo Webinar tool and we will reach out on a case-by-case basis. In many cases, using your phone for your audio choice yields the best results.</a:t>
            </a:r>
            <a:r>
              <a:rPr lang="en-US" sz="7200" dirty="0">
                <a:solidFill>
                  <a:srgbClr val="000000"/>
                </a:solidFill>
                <a:latin typeface="Calibri" panose="020F0502020204030204" pitchFamily="34" charset="0"/>
                <a:cs typeface="Calibri" panose="020F0502020204030204" pitchFamily="34" charset="0"/>
                <a:sym typeface="Calibri"/>
              </a:rPr>
              <a:t/>
            </a:r>
            <a:br>
              <a:rPr lang="en-US" sz="7200" dirty="0">
                <a:solidFill>
                  <a:srgbClr val="000000"/>
                </a:solidFill>
                <a:latin typeface="Calibri" panose="020F0502020204030204" pitchFamily="34" charset="0"/>
                <a:cs typeface="Calibri" panose="020F0502020204030204" pitchFamily="34" charset="0"/>
                <a:sym typeface="Calibri"/>
              </a:rPr>
            </a:br>
            <a:r>
              <a:rPr lang="en-US" sz="7200" dirty="0">
                <a:solidFill>
                  <a:srgbClr val="000000"/>
                </a:solidFill>
                <a:latin typeface="Calibri" panose="020F0502020204030204" pitchFamily="34" charset="0"/>
                <a:cs typeface="Calibri" panose="020F0502020204030204" pitchFamily="34" charset="0"/>
                <a:sym typeface="Calibri"/>
              </a:rPr>
              <a:t/>
            </a:r>
            <a:br>
              <a:rPr lang="en-US" sz="7200" dirty="0">
                <a:solidFill>
                  <a:srgbClr val="000000"/>
                </a:solidFill>
                <a:latin typeface="Calibri" panose="020F0502020204030204" pitchFamily="34" charset="0"/>
                <a:cs typeface="Calibri" panose="020F0502020204030204" pitchFamily="34" charset="0"/>
                <a:sym typeface="Calibri"/>
              </a:rPr>
            </a:br>
            <a:r>
              <a:rPr lang="en-US" sz="7200" dirty="0"/>
              <a:t>We will be allowing time for questions at the end of the presentation. However, all attendees will be placed on mute for the duration of the presentation. We will monitor the Chat Window for questions as they are submitted throughout the webinar. </a:t>
            </a:r>
            <a:br>
              <a:rPr lang="en-US" sz="7200" dirty="0"/>
            </a:br>
            <a:r>
              <a:rPr lang="en-US" sz="7200" dirty="0"/>
              <a:t/>
            </a:r>
            <a:br>
              <a:rPr lang="en-US" sz="7200" dirty="0"/>
            </a:br>
            <a:r>
              <a:rPr lang="en-US" sz="7200" dirty="0">
                <a:sym typeface="Calibri"/>
              </a:rPr>
              <a:t>For any questions after the time of the webinar, please email </a:t>
            </a:r>
            <a:r>
              <a:rPr lang="en-US" sz="7200" b="1" dirty="0">
                <a:sym typeface="Calibri"/>
              </a:rPr>
              <a:t>pharmerica@pharmerica.com</a:t>
            </a:r>
            <a:r>
              <a:rPr lang="en-US" sz="7200" dirty="0">
                <a:sym typeface="Calibri"/>
              </a:rPr>
              <a:t> and questions will be channeled to the correct individual(s).</a:t>
            </a:r>
            <a:br>
              <a:rPr lang="en-US" sz="7200" dirty="0">
                <a:sym typeface="Calibri"/>
              </a:rPr>
            </a:br>
            <a:endParaRPr lang="en-US" sz="7200" dirty="0">
              <a:sym typeface="Calibri"/>
            </a:endParaRPr>
          </a:p>
        </p:txBody>
      </p:sp>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Before We Start</a:t>
            </a:r>
          </a:p>
        </p:txBody>
      </p:sp>
    </p:spTree>
    <p:extLst>
      <p:ext uri="{BB962C8B-B14F-4D97-AF65-F5344CB8AC3E}">
        <p14:creationId xmlns:p14="http://schemas.microsoft.com/office/powerpoint/2010/main" val="358284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Viral-vectored Vaccines</a:t>
            </a:r>
          </a:p>
          <a:p>
            <a:pPr algn="l"/>
            <a:endParaRPr lang="en-US" b="1" dirty="0">
              <a:solidFill>
                <a:srgbClr val="155CA0"/>
              </a:solidFill>
              <a:latin typeface="Proxima Nova"/>
            </a:endParaRPr>
          </a:p>
          <a:p>
            <a:pPr algn="l"/>
            <a:r>
              <a:rPr lang="en-US" sz="2100" b="1" dirty="0">
                <a:solidFill>
                  <a:srgbClr val="155CA0"/>
                </a:solidFill>
                <a:latin typeface="Proxima Nova"/>
              </a:rPr>
              <a:t>AstraZeneca </a:t>
            </a:r>
            <a:r>
              <a:rPr lang="en-US" sz="2100" b="1" dirty="0" err="1">
                <a:solidFill>
                  <a:srgbClr val="155CA0"/>
                </a:solidFill>
                <a:latin typeface="Proxima Nova"/>
              </a:rPr>
              <a:t>ChAd</a:t>
            </a:r>
            <a:r>
              <a:rPr lang="en-US" sz="2100" b="1" dirty="0">
                <a:solidFill>
                  <a:srgbClr val="155CA0"/>
                </a:solidFill>
                <a:latin typeface="Proxima Nova"/>
              </a:rPr>
              <a:t>-Spike</a:t>
            </a:r>
          </a:p>
          <a:p>
            <a:pPr algn="l"/>
            <a:endParaRPr lang="en-US" sz="2100" b="1" dirty="0">
              <a:solidFill>
                <a:srgbClr val="155CA0"/>
              </a:solidFill>
              <a:latin typeface="Proxima Nova"/>
            </a:endParaRPr>
          </a:p>
          <a:p>
            <a:pPr marL="342900" indent="-342900" algn="l">
              <a:buFont typeface="Arial" panose="020B0604020202020204" pitchFamily="34" charset="0"/>
              <a:buChar char="•"/>
            </a:pPr>
            <a:r>
              <a:rPr lang="en-US" sz="2000" b="1" dirty="0">
                <a:solidFill>
                  <a:srgbClr val="155CA0"/>
                </a:solidFill>
                <a:latin typeface="Proxima Nova"/>
              </a:rPr>
              <a:t>Started phase 3 clinical trials August 31</a:t>
            </a:r>
          </a:p>
          <a:p>
            <a:pPr marL="342900" indent="-342900" algn="l">
              <a:buFont typeface="Arial" panose="020B0604020202020204" pitchFamily="34" charset="0"/>
              <a:buChar char="•"/>
            </a:pPr>
            <a:r>
              <a:rPr lang="en-US" sz="2000" b="1" dirty="0">
                <a:solidFill>
                  <a:srgbClr val="155CA0"/>
                </a:solidFill>
                <a:latin typeface="Proxima Nova"/>
              </a:rPr>
              <a:t>On-hold until October 23; subsequently restarted</a:t>
            </a:r>
          </a:p>
          <a:p>
            <a:pPr marL="342900" indent="-342900" algn="l">
              <a:buFont typeface="Arial" panose="020B0604020202020204" pitchFamily="34" charset="0"/>
              <a:buChar char="•"/>
            </a:pPr>
            <a:r>
              <a:rPr lang="en-US" sz="2000" b="1" dirty="0">
                <a:solidFill>
                  <a:srgbClr val="155CA0"/>
                </a:solidFill>
                <a:latin typeface="Proxima Nova"/>
              </a:rPr>
              <a:t>Phase 1 data:</a:t>
            </a:r>
          </a:p>
          <a:p>
            <a:pPr marL="742950" lvl="1" indent="-285750" algn="l">
              <a:buFont typeface="Arial" panose="020B0604020202020204" pitchFamily="34" charset="0"/>
              <a:buChar char="•"/>
            </a:pPr>
            <a:r>
              <a:rPr lang="en-US" sz="1800" b="1" dirty="0">
                <a:solidFill>
                  <a:srgbClr val="155CA0"/>
                </a:solidFill>
                <a:latin typeface="Proxima Nova"/>
              </a:rPr>
              <a:t>Reactogenicity: Mostly mild to moderate; first dose had greater reactogenicity</a:t>
            </a:r>
          </a:p>
          <a:p>
            <a:pPr marL="742950" lvl="1" indent="-285750" algn="l">
              <a:buFont typeface="Arial" panose="020B0604020202020204" pitchFamily="34" charset="0"/>
              <a:buChar char="•"/>
            </a:pPr>
            <a:r>
              <a:rPr lang="en-US" sz="1800" b="1" dirty="0">
                <a:solidFill>
                  <a:srgbClr val="155CA0"/>
                </a:solidFill>
                <a:latin typeface="Proxima Nova"/>
              </a:rPr>
              <a:t>Immunogenicity: Comparable binding and neutralizing antibodies to that of convalescent sera</a:t>
            </a:r>
          </a:p>
          <a:p>
            <a:pPr marL="742950" lvl="1" indent="-285750" algn="l">
              <a:buFont typeface="Arial" panose="020B0604020202020204" pitchFamily="34" charset="0"/>
              <a:buChar char="•"/>
            </a:pPr>
            <a:r>
              <a:rPr lang="en-US" sz="1800" b="1" dirty="0">
                <a:solidFill>
                  <a:srgbClr val="155CA0"/>
                </a:solidFill>
                <a:latin typeface="Proxima Nova"/>
              </a:rPr>
              <a:t>Safety classified as fine</a:t>
            </a:r>
          </a:p>
        </p:txBody>
      </p:sp>
    </p:spTree>
    <p:extLst>
      <p:ext uri="{BB962C8B-B14F-4D97-AF65-F5344CB8AC3E}">
        <p14:creationId xmlns:p14="http://schemas.microsoft.com/office/powerpoint/2010/main" val="335337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Viral-vectored Vaccines</a:t>
            </a:r>
          </a:p>
          <a:p>
            <a:pPr algn="l"/>
            <a:endParaRPr lang="en-US" b="1" dirty="0">
              <a:solidFill>
                <a:srgbClr val="155CA0"/>
              </a:solidFill>
              <a:latin typeface="Proxima Nova"/>
            </a:endParaRPr>
          </a:p>
          <a:p>
            <a:pPr algn="l"/>
            <a:r>
              <a:rPr lang="en-US" sz="2100" b="1" dirty="0">
                <a:solidFill>
                  <a:srgbClr val="155CA0"/>
                </a:solidFill>
                <a:latin typeface="Proxima Nova"/>
              </a:rPr>
              <a:t>Janssen Ad26-Spike</a:t>
            </a:r>
          </a:p>
          <a:p>
            <a:pPr marL="342900" indent="-342900" algn="l">
              <a:buFont typeface="Arial" panose="020B0604020202020204" pitchFamily="34" charset="0"/>
              <a:buChar char="•"/>
            </a:pPr>
            <a:r>
              <a:rPr lang="en-US" sz="2000" b="1" dirty="0">
                <a:solidFill>
                  <a:srgbClr val="155CA0"/>
                </a:solidFill>
                <a:latin typeface="Proxima Nova"/>
              </a:rPr>
              <a:t>Started phase 3 clinical trials September 23</a:t>
            </a:r>
          </a:p>
          <a:p>
            <a:pPr marL="342900" indent="-342900" algn="l">
              <a:buFont typeface="Arial" panose="020B0604020202020204" pitchFamily="34" charset="0"/>
              <a:buChar char="•"/>
            </a:pPr>
            <a:r>
              <a:rPr lang="en-US" sz="2000" b="1" dirty="0">
                <a:solidFill>
                  <a:srgbClr val="155CA0"/>
                </a:solidFill>
                <a:latin typeface="Proxima Nova"/>
              </a:rPr>
              <a:t>On-hold until October 23; subsequently restarted</a:t>
            </a:r>
          </a:p>
          <a:p>
            <a:pPr marL="342900" indent="-342900" algn="l">
              <a:buFont typeface="Arial" panose="020B0604020202020204" pitchFamily="34" charset="0"/>
              <a:buChar char="•"/>
            </a:pPr>
            <a:r>
              <a:rPr lang="en-US" sz="2000" b="1" dirty="0">
                <a:solidFill>
                  <a:srgbClr val="155CA0"/>
                </a:solidFill>
                <a:latin typeface="Proxima Nova"/>
              </a:rPr>
              <a:t>Increased to 60,000 trial participants</a:t>
            </a:r>
          </a:p>
          <a:p>
            <a:pPr marL="342900" indent="-342900" algn="l">
              <a:buFont typeface="Arial" panose="020B0604020202020204" pitchFamily="34" charset="0"/>
              <a:buChar char="•"/>
            </a:pPr>
            <a:r>
              <a:rPr lang="en-US" sz="2000" b="1" dirty="0">
                <a:solidFill>
                  <a:srgbClr val="155CA0"/>
                </a:solidFill>
                <a:latin typeface="Proxima Nova"/>
              </a:rPr>
              <a:t>Single dose</a:t>
            </a:r>
          </a:p>
          <a:p>
            <a:pPr marL="342900" indent="-342900" algn="l">
              <a:buFont typeface="Arial" panose="020B0604020202020204" pitchFamily="34" charset="0"/>
              <a:buChar char="•"/>
            </a:pPr>
            <a:r>
              <a:rPr lang="en-US" sz="2000" b="1" dirty="0">
                <a:solidFill>
                  <a:srgbClr val="155CA0"/>
                </a:solidFill>
                <a:latin typeface="Proxima Nova"/>
              </a:rPr>
              <a:t>72% of trial participants reported adverse effects – mostly grade 1 to 2 (so mild to moderate); 1% reported grade 3 pain/tenderness</a:t>
            </a:r>
          </a:p>
          <a:p>
            <a:pPr marL="342900" indent="-342900" algn="l">
              <a:buFont typeface="Arial" panose="020B0604020202020204" pitchFamily="34" charset="0"/>
              <a:buChar char="•"/>
            </a:pPr>
            <a:r>
              <a:rPr lang="en-US" sz="2000" b="1" dirty="0">
                <a:solidFill>
                  <a:srgbClr val="155CA0"/>
                </a:solidFill>
                <a:latin typeface="Proxima Nova"/>
              </a:rPr>
              <a:t>64% reported systemic adverse effects including fatigue, headache, and myalgia</a:t>
            </a:r>
          </a:p>
          <a:p>
            <a:pPr marL="342900" indent="-342900" algn="l">
              <a:buFont typeface="Arial" panose="020B0604020202020204" pitchFamily="34" charset="0"/>
              <a:buChar char="•"/>
            </a:pPr>
            <a:r>
              <a:rPr lang="en-US" sz="2000" b="1" dirty="0">
                <a:solidFill>
                  <a:srgbClr val="155CA0"/>
                </a:solidFill>
                <a:latin typeface="Proxima Nova"/>
              </a:rPr>
              <a:t>European Medicines Agency has started a rolling review as of December 1, 2020.</a:t>
            </a:r>
          </a:p>
          <a:p>
            <a:endParaRPr lang="en-US" sz="2100" b="1" dirty="0">
              <a:solidFill>
                <a:srgbClr val="155CA0"/>
              </a:solidFill>
              <a:latin typeface="Proxima Nova"/>
            </a:endParaRPr>
          </a:p>
        </p:txBody>
      </p:sp>
    </p:spTree>
    <p:extLst>
      <p:ext uri="{BB962C8B-B14F-4D97-AF65-F5344CB8AC3E}">
        <p14:creationId xmlns:p14="http://schemas.microsoft.com/office/powerpoint/2010/main" val="3928158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Status: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Status: S-protein-based Vaccines</a:t>
            </a:r>
          </a:p>
          <a:p>
            <a:pPr algn="l"/>
            <a:endParaRPr lang="en-US" b="1" dirty="0">
              <a:solidFill>
                <a:srgbClr val="155CA0"/>
              </a:solidFill>
              <a:latin typeface="Proxima Nova"/>
            </a:endParaRPr>
          </a:p>
          <a:p>
            <a:pPr marL="342900" indent="-342900" algn="l">
              <a:buFont typeface="Arial" panose="020B0604020202020204" pitchFamily="34" charset="0"/>
              <a:buChar char="•"/>
            </a:pPr>
            <a:r>
              <a:rPr lang="en-US" sz="2100" b="1" dirty="0" err="1">
                <a:solidFill>
                  <a:srgbClr val="155CA0"/>
                </a:solidFill>
                <a:latin typeface="Proxima Nova"/>
              </a:rPr>
              <a:t>Novavax</a:t>
            </a:r>
            <a:r>
              <a:rPr lang="en-US" sz="2100" b="1" dirty="0">
                <a:solidFill>
                  <a:srgbClr val="155CA0"/>
                </a:solidFill>
                <a:latin typeface="Proxima Nova"/>
              </a:rPr>
              <a:t> NVX-CoV2373</a:t>
            </a:r>
          </a:p>
          <a:p>
            <a:pPr marL="742950" lvl="1" indent="-285750" algn="l">
              <a:buFont typeface="Arial" panose="020B0604020202020204" pitchFamily="34" charset="0"/>
              <a:buChar char="•"/>
            </a:pPr>
            <a:r>
              <a:rPr lang="en-US" sz="1800" b="1" dirty="0">
                <a:solidFill>
                  <a:srgbClr val="155CA0"/>
                </a:solidFill>
                <a:latin typeface="Proxima Nova"/>
              </a:rPr>
              <a:t>Two doses (day 1 and 21)</a:t>
            </a:r>
          </a:p>
          <a:p>
            <a:pPr marL="742950" lvl="1" indent="-285750" algn="l">
              <a:buFont typeface="Arial" panose="020B0604020202020204" pitchFamily="34" charset="0"/>
              <a:buChar char="•"/>
            </a:pPr>
            <a:r>
              <a:rPr lang="en-US" sz="1800" b="1" dirty="0" err="1">
                <a:solidFill>
                  <a:srgbClr val="155CA0"/>
                </a:solidFill>
                <a:latin typeface="Proxima Nova"/>
              </a:rPr>
              <a:t>Reactogenicity</a:t>
            </a:r>
            <a:r>
              <a:rPr lang="en-US" sz="1800" b="1" dirty="0">
                <a:solidFill>
                  <a:srgbClr val="155CA0"/>
                </a:solidFill>
                <a:latin typeface="Proxima Nova"/>
              </a:rPr>
              <a:t>: Mostly mild to moderate (local pain and tenderness; systemic fatigue, headache, </a:t>
            </a:r>
            <a:r>
              <a:rPr lang="en-US" sz="1800" b="1" dirty="0" err="1">
                <a:solidFill>
                  <a:srgbClr val="155CA0"/>
                </a:solidFill>
                <a:latin typeface="Proxima Nova"/>
              </a:rPr>
              <a:t>myalgias</a:t>
            </a:r>
            <a:r>
              <a:rPr lang="en-US" sz="1800" b="1" dirty="0">
                <a:solidFill>
                  <a:srgbClr val="155CA0"/>
                </a:solidFill>
                <a:latin typeface="Proxima Nova"/>
              </a:rPr>
              <a:t>, malaise); greater </a:t>
            </a:r>
            <a:r>
              <a:rPr lang="en-US" sz="1800" b="1" dirty="0" err="1">
                <a:solidFill>
                  <a:srgbClr val="155CA0"/>
                </a:solidFill>
                <a:latin typeface="Proxima Nova"/>
              </a:rPr>
              <a:t>reactogenicity</a:t>
            </a:r>
            <a:r>
              <a:rPr lang="en-US" sz="1800" b="1" dirty="0">
                <a:solidFill>
                  <a:srgbClr val="155CA0"/>
                </a:solidFill>
                <a:latin typeface="Proxima Nova"/>
              </a:rPr>
              <a:t> with second dose</a:t>
            </a:r>
          </a:p>
          <a:p>
            <a:pPr marL="742950" lvl="1" indent="-285750" algn="l">
              <a:buFont typeface="Arial" panose="020B0604020202020204" pitchFamily="34" charset="0"/>
              <a:buChar char="•"/>
            </a:pPr>
            <a:r>
              <a:rPr lang="en-US" sz="1800" b="1" dirty="0">
                <a:solidFill>
                  <a:srgbClr val="155CA0"/>
                </a:solidFill>
                <a:latin typeface="Proxima Nova"/>
              </a:rPr>
              <a:t>Immunogenicity: Comparable to or better than convalescent sera</a:t>
            </a:r>
          </a:p>
          <a:p>
            <a:pPr marL="742950" lvl="1" indent="-285750" algn="l">
              <a:buFont typeface="Arial" panose="020B0604020202020204" pitchFamily="34" charset="0"/>
              <a:buChar char="•"/>
            </a:pPr>
            <a:r>
              <a:rPr lang="en-US" sz="1800" b="1" dirty="0">
                <a:solidFill>
                  <a:srgbClr val="155CA0"/>
                </a:solidFill>
                <a:latin typeface="Proxima Nova"/>
              </a:rPr>
              <a:t>Safety – fine</a:t>
            </a:r>
          </a:p>
          <a:p>
            <a:pPr marL="342900" indent="-342900" algn="l">
              <a:buFont typeface="Arial" panose="020B0604020202020204" pitchFamily="34" charset="0"/>
              <a:buChar char="•"/>
            </a:pPr>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Sanofi/GSK</a:t>
            </a:r>
          </a:p>
          <a:p>
            <a:pPr marL="742950" lvl="1" indent="-285750" algn="l">
              <a:buFont typeface="Arial" panose="020B0604020202020204" pitchFamily="34" charset="0"/>
              <a:buChar char="•"/>
            </a:pPr>
            <a:r>
              <a:rPr lang="en-US" sz="1800" b="1" dirty="0">
                <a:solidFill>
                  <a:srgbClr val="155CA0"/>
                </a:solidFill>
                <a:latin typeface="Proxima Nova"/>
              </a:rPr>
              <a:t>No published data</a:t>
            </a:r>
          </a:p>
          <a:p>
            <a:endParaRPr lang="en-US" sz="2100" b="1" dirty="0">
              <a:solidFill>
                <a:srgbClr val="155CA0"/>
              </a:solidFill>
              <a:latin typeface="Proxima Nova"/>
            </a:endParaRPr>
          </a:p>
        </p:txBody>
      </p:sp>
    </p:spTree>
    <p:extLst>
      <p:ext uri="{BB962C8B-B14F-4D97-AF65-F5344CB8AC3E}">
        <p14:creationId xmlns:p14="http://schemas.microsoft.com/office/powerpoint/2010/main" val="1011303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Sources</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Much of the information from the above presentation was compiled from the following resources:</a:t>
            </a:r>
          </a:p>
          <a:p>
            <a:pPr algn="l"/>
            <a:endParaRPr lang="en-US" sz="14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American College of Medical Toxicology (ACMT):</a:t>
            </a:r>
          </a:p>
          <a:p>
            <a:pPr marL="800100" lvl="1" indent="-342900" algn="l">
              <a:buFont typeface="Arial" panose="020B0604020202020204" pitchFamily="34" charset="0"/>
              <a:buChar char="•"/>
            </a:pPr>
            <a:r>
              <a:rPr lang="en-US" sz="1900" b="1" dirty="0">
                <a:solidFill>
                  <a:srgbClr val="155CA0"/>
                </a:solidFill>
                <a:latin typeface="Proxima Nova"/>
              </a:rPr>
              <a:t>Webinar: </a:t>
            </a:r>
            <a:r>
              <a:rPr lang="en-US" sz="1900" b="1" dirty="0">
                <a:solidFill>
                  <a:srgbClr val="155CA0"/>
                </a:solidFill>
                <a:latin typeface="Proxima Nova"/>
                <a:hlinkClick r:id="" action="ppaction://noaction"/>
              </a:rPr>
              <a:t>Monitoring Safety of Vaccines</a:t>
            </a:r>
          </a:p>
          <a:p>
            <a:pPr marL="1774825" lvl="1" algn="l"/>
            <a:r>
              <a:rPr lang="en-US" sz="1900" b="1" dirty="0">
                <a:solidFill>
                  <a:srgbClr val="155CA0"/>
                </a:solidFill>
                <a:latin typeface="Proxima Nova"/>
                <a:hlinkClick r:id="" action="ppaction://noaction"/>
              </a:rPr>
              <a:t>	Post-Marketing Safety of Vaccines Approved by the U.S. 	Food and Drug Administration</a:t>
            </a:r>
            <a:endParaRPr lang="en-US" sz="1900" b="1" dirty="0">
              <a:solidFill>
                <a:srgbClr val="155CA0"/>
              </a:solidFill>
              <a:latin typeface="Proxima Nova"/>
            </a:endParaRPr>
          </a:p>
          <a:p>
            <a:pPr lvl="1" algn="l"/>
            <a:r>
              <a:rPr lang="en-US" sz="1900" b="1" dirty="0">
                <a:solidFill>
                  <a:srgbClr val="155CA0"/>
                </a:solidFill>
                <a:latin typeface="Proxima Nova"/>
              </a:rPr>
              <a:t>	</a:t>
            </a:r>
            <a:r>
              <a:rPr lang="en-US" sz="1900" b="1" i="1" dirty="0">
                <a:solidFill>
                  <a:srgbClr val="155CA0"/>
                </a:solidFill>
                <a:latin typeface="Proxima Nova"/>
              </a:rPr>
              <a:t>Narayan Nair, MD, Director, Division of Epidemiology, Office of 	Biostatistics and Epidemiology, Center for Biologics Evaluation 	and Research, U.S. Food and Drug Administration</a:t>
            </a:r>
          </a:p>
          <a:p>
            <a:pPr marL="800100" lvl="1" indent="-342900" algn="l">
              <a:buFont typeface="Arial" panose="020B0604020202020204" pitchFamily="34" charset="0"/>
              <a:buChar char="•"/>
            </a:pPr>
            <a:endParaRPr lang="en-US" sz="1900" b="1" dirty="0">
              <a:solidFill>
                <a:srgbClr val="155CA0"/>
              </a:solidFill>
              <a:latin typeface="Proxima Nova"/>
            </a:endParaRPr>
          </a:p>
          <a:p>
            <a:pPr marL="800100" lvl="1" indent="-342900" algn="l">
              <a:buFont typeface="Arial" panose="020B0604020202020204" pitchFamily="34" charset="0"/>
              <a:buChar char="•"/>
            </a:pPr>
            <a:r>
              <a:rPr lang="en-US" sz="1900" b="1" dirty="0">
                <a:solidFill>
                  <a:srgbClr val="155CA0"/>
                </a:solidFill>
                <a:latin typeface="Proxima Nova"/>
              </a:rPr>
              <a:t>Webinar: </a:t>
            </a:r>
            <a:r>
              <a:rPr lang="en-US" sz="1900" b="1" i="1" dirty="0">
                <a:solidFill>
                  <a:srgbClr val="155CA0"/>
                </a:solidFill>
                <a:latin typeface="Proxima Nova"/>
                <a:hlinkClick r:id="rId4"/>
              </a:rPr>
              <a:t>Update on COVID-19 Vaccine Clinical Trials: Are We There Yet?</a:t>
            </a:r>
            <a:r>
              <a:rPr lang="en-US" sz="1900" b="1" i="1" dirty="0">
                <a:solidFill>
                  <a:srgbClr val="155CA0"/>
                </a:solidFill>
                <a:latin typeface="Proxima Nova"/>
              </a:rPr>
              <a:t> Evan Anderson, MD, Professor, Pediatrics and Medicine, Emory University School of Medicine</a:t>
            </a:r>
          </a:p>
          <a:p>
            <a:pPr marL="342900" indent="-342900">
              <a:buFont typeface="Arial" panose="020B0604020202020204" pitchFamily="34" charset="0"/>
              <a:buChar char="•"/>
            </a:pPr>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1967788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Sources</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1981199" y="1920299"/>
            <a:ext cx="8229600" cy="480377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(Continued)</a:t>
            </a:r>
          </a:p>
          <a:p>
            <a:pPr algn="l"/>
            <a:endParaRPr lang="en-US"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Article: </a:t>
            </a:r>
            <a:r>
              <a:rPr lang="en-US" sz="2100" b="1" dirty="0">
                <a:solidFill>
                  <a:srgbClr val="155CA0"/>
                </a:solidFill>
                <a:latin typeface="Proxima Nova"/>
                <a:hlinkClick r:id="rId4"/>
              </a:rPr>
              <a:t>Safety and Immunogenicity of SARS-CoV-2 mRNA-1273 Vaccine in Older Adults </a:t>
            </a:r>
            <a:r>
              <a:rPr lang="en-US" sz="2100" b="1" dirty="0">
                <a:solidFill>
                  <a:srgbClr val="155CA0"/>
                </a:solidFill>
                <a:latin typeface="Proxima Nova"/>
              </a:rPr>
              <a:t>(NEJM, September 29, 2020)</a:t>
            </a:r>
          </a:p>
          <a:p>
            <a:pPr marL="342900" indent="-342900" algn="l">
              <a:buFont typeface="Arial" panose="020B0604020202020204" pitchFamily="34" charset="0"/>
              <a:buChar char="•"/>
            </a:pPr>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Press Release: </a:t>
            </a:r>
            <a:r>
              <a:rPr lang="en-US" sz="2100" b="1" dirty="0">
                <a:solidFill>
                  <a:srgbClr val="155CA0"/>
                </a:solidFill>
                <a:latin typeface="Proxima Nova"/>
                <a:hlinkClick r:id="rId5"/>
              </a:rPr>
              <a:t>Pfizer and </a:t>
            </a:r>
            <a:r>
              <a:rPr lang="en-US" sz="2100" b="1" dirty="0" err="1">
                <a:solidFill>
                  <a:srgbClr val="155CA0"/>
                </a:solidFill>
                <a:latin typeface="Proxima Nova"/>
                <a:hlinkClick r:id="rId5"/>
              </a:rPr>
              <a:t>BioNTech</a:t>
            </a:r>
            <a:r>
              <a:rPr lang="en-US" sz="2100" b="1" dirty="0">
                <a:solidFill>
                  <a:srgbClr val="155CA0"/>
                </a:solidFill>
                <a:latin typeface="Proxima Nova"/>
                <a:hlinkClick r:id="rId5"/>
              </a:rPr>
              <a:t> conclude Phase 3 Study of COVID-19 Vaccine Candidate, Meeting All Primary Efficacy Endpoints</a:t>
            </a:r>
            <a:endParaRPr lang="en-US" sz="2100" b="1" dirty="0">
              <a:solidFill>
                <a:srgbClr val="155CA0"/>
              </a:solidFill>
              <a:latin typeface="Proxima Nova"/>
            </a:endParaRPr>
          </a:p>
          <a:p>
            <a:pPr marL="342900" indent="-342900" algn="l">
              <a:buFont typeface="Arial" panose="020B0604020202020204" pitchFamily="34" charset="0"/>
              <a:buChar char="•"/>
            </a:pPr>
            <a:endParaRPr lang="en-US" sz="2100" b="1" dirty="0">
              <a:solidFill>
                <a:srgbClr val="155CA0"/>
              </a:solidFill>
              <a:latin typeface="Proxima Nova"/>
            </a:endParaRPr>
          </a:p>
          <a:p>
            <a:pPr marL="342900" indent="-342900" algn="l">
              <a:buFont typeface="Arial" panose="020B0604020202020204" pitchFamily="34" charset="0"/>
              <a:buChar char="•"/>
            </a:pPr>
            <a:r>
              <a:rPr lang="en-US" sz="2100" b="1" dirty="0">
                <a:solidFill>
                  <a:srgbClr val="155CA0"/>
                </a:solidFill>
                <a:latin typeface="Proxima Nova"/>
              </a:rPr>
              <a:t>Press Release: </a:t>
            </a:r>
            <a:r>
              <a:rPr lang="en-US" sz="2100" b="1" dirty="0" err="1">
                <a:solidFill>
                  <a:srgbClr val="155CA0"/>
                </a:solidFill>
                <a:latin typeface="Proxima Nova"/>
                <a:hlinkClick r:id="rId6"/>
              </a:rPr>
              <a:t>Moderna</a:t>
            </a:r>
            <a:r>
              <a:rPr lang="en-US" sz="2100" b="1" dirty="0">
                <a:solidFill>
                  <a:srgbClr val="155CA0"/>
                </a:solidFill>
                <a:latin typeface="Proxima Nova"/>
                <a:hlinkClick r:id="rId6"/>
              </a:rPr>
              <a:t> Announces Primary Efficacy Analysis in Phase 3 COVE Study for Its COVID-19 Vaccine Candidate and Filing Today with U.S. FDA for Emergency Use Authorization</a:t>
            </a:r>
            <a:endParaRPr lang="en-US" sz="2100" b="1" dirty="0">
              <a:solidFill>
                <a:srgbClr val="155CA0"/>
              </a:solidFill>
              <a:latin typeface="Proxima Nova"/>
            </a:endParaRPr>
          </a:p>
          <a:p>
            <a:endParaRPr lang="en-US" sz="2100" b="1" dirty="0">
              <a:solidFill>
                <a:srgbClr val="155CA0"/>
              </a:solidFill>
              <a:latin typeface="Proxima Nova"/>
            </a:endParaRPr>
          </a:p>
          <a:p>
            <a:endParaRPr lang="en-US" sz="2100" b="1" dirty="0">
              <a:solidFill>
                <a:srgbClr val="155CA0"/>
              </a:solidFill>
              <a:latin typeface="Proxima Nova"/>
            </a:endParaRPr>
          </a:p>
        </p:txBody>
      </p:sp>
    </p:spTree>
    <p:extLst>
      <p:ext uri="{BB962C8B-B14F-4D97-AF65-F5344CB8AC3E}">
        <p14:creationId xmlns:p14="http://schemas.microsoft.com/office/powerpoint/2010/main" val="3002815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Overcoming Vaccine Hesitancy</a:t>
            </a:r>
          </a:p>
        </p:txBody>
      </p:sp>
      <p:sp>
        <p:nvSpPr>
          <p:cNvPr id="5" name="Text Placeholder 1"/>
          <p:cNvSpPr txBox="1">
            <a:spLocks/>
          </p:cNvSpPr>
          <p:nvPr/>
        </p:nvSpPr>
        <p:spPr>
          <a:xfrm>
            <a:off x="795908" y="1920299"/>
            <a:ext cx="10600181" cy="4555093"/>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Must overcome the perception that the vaccines are political in nature</a:t>
            </a:r>
          </a:p>
          <a:p>
            <a:pPr marL="800100" lvl="1" indent="-342900" algn="l">
              <a:buFont typeface="Arial" panose="020B0604020202020204" pitchFamily="34" charset="0"/>
              <a:buChar char="•"/>
            </a:pPr>
            <a:r>
              <a:rPr lang="en-US" dirty="0"/>
              <a:t>This was never true thanks to the leadership of various regulatory bodies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Same rigorous trial requirements pre-COVID, just now in the public spotlight</a:t>
            </a:r>
          </a:p>
          <a:p>
            <a:pPr marL="800100" lvl="1" indent="-342900" algn="l">
              <a:buFont typeface="Arial" panose="020B0604020202020204" pitchFamily="34" charset="0"/>
              <a:buChar char="•"/>
            </a:pPr>
            <a:r>
              <a:rPr lang="en-US" dirty="0"/>
              <a:t>Study protocols available to scrutinize by entirety of medical science community</a:t>
            </a:r>
          </a:p>
          <a:p>
            <a:pPr marL="800100" lvl="1" indent="-342900" algn="l">
              <a:buFont typeface="Arial" panose="020B0604020202020204" pitchFamily="34" charset="0"/>
              <a:buChar char="•"/>
            </a:pPr>
            <a:r>
              <a:rPr lang="en-US" dirty="0"/>
              <a:t>Clear guidelines set forth by the FDA for a vaccine candidate to be considered for an Emergency Use Authorization</a:t>
            </a:r>
          </a:p>
          <a:p>
            <a:pPr marL="1257300" lvl="2" indent="-342900" algn="l">
              <a:buFont typeface="Arial" panose="020B0604020202020204" pitchFamily="34" charset="0"/>
              <a:buChar char="•"/>
            </a:pPr>
            <a:r>
              <a:rPr lang="en-US" dirty="0"/>
              <a:t>Large number of individuals required to be enrolled AND followed up on for at least 2 months post regimen</a:t>
            </a:r>
          </a:p>
          <a:p>
            <a:pPr marL="800100" lvl="1" indent="-342900" algn="l">
              <a:buFont typeface="Arial" panose="020B0604020202020204" pitchFamily="34" charset="0"/>
              <a:buChar char="•"/>
            </a:pPr>
            <a:r>
              <a:rPr lang="en-US" dirty="0"/>
              <a:t>Data is sliced and diced</a:t>
            </a:r>
          </a:p>
          <a:p>
            <a:pPr marL="1257300" lvl="2" indent="-342900" algn="l">
              <a:buFont typeface="Arial" panose="020B0604020202020204" pitchFamily="34" charset="0"/>
              <a:buChar char="•"/>
            </a:pPr>
            <a:r>
              <a:rPr lang="en-US" dirty="0"/>
              <a:t>Astra Zeneca will do follow-up studies to determine exact dosing regimen</a:t>
            </a:r>
          </a:p>
          <a:p>
            <a:pPr marL="800100" lvl="1" indent="-342900" algn="l">
              <a:buFont typeface="Arial" panose="020B0604020202020204" pitchFamily="34" charset="0"/>
              <a:buChar char="•"/>
            </a:pPr>
            <a:r>
              <a:rPr lang="en-US" dirty="0"/>
              <a:t>ACIP committee meetings are being held publically</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Cost</a:t>
            </a:r>
          </a:p>
          <a:p>
            <a:pPr marL="800100" lvl="1" indent="-342900" algn="l">
              <a:buFont typeface="Arial" panose="020B0604020202020204" pitchFamily="34" charset="0"/>
              <a:buChar char="•"/>
            </a:pPr>
            <a:r>
              <a:rPr lang="en-US" dirty="0"/>
              <a:t>Any vaccine purchased by the government is free</a:t>
            </a:r>
          </a:p>
          <a:p>
            <a:pPr marL="1257300" lvl="2" indent="-342900" algn="l">
              <a:buFont typeface="Arial" panose="020B0604020202020204" pitchFamily="34" charset="0"/>
              <a:buChar char="•"/>
            </a:pPr>
            <a:r>
              <a:rPr lang="en-US" dirty="0"/>
              <a:t>Operation Warp Speed goal = 300 million doses purchased </a:t>
            </a:r>
          </a:p>
        </p:txBody>
      </p:sp>
    </p:spTree>
    <p:extLst>
      <p:ext uri="{BB962C8B-B14F-4D97-AF65-F5344CB8AC3E}">
        <p14:creationId xmlns:p14="http://schemas.microsoft.com/office/powerpoint/2010/main" val="41874312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The Logistics of Distribution - What</a:t>
            </a:r>
          </a:p>
        </p:txBody>
      </p:sp>
      <p:sp>
        <p:nvSpPr>
          <p:cNvPr id="5" name="Text Placeholder 1"/>
          <p:cNvSpPr txBox="1">
            <a:spLocks/>
          </p:cNvSpPr>
          <p:nvPr/>
        </p:nvSpPr>
        <p:spPr>
          <a:xfrm>
            <a:off x="503273" y="1636267"/>
            <a:ext cx="10600181" cy="22467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sz="2000" dirty="0"/>
              <a:t>Two manufacturers have submitted for mRNA vaccine candidates</a:t>
            </a:r>
          </a:p>
          <a:p>
            <a:pPr marL="800100" lvl="1" indent="-342900" algn="l">
              <a:buFont typeface="Arial" panose="020B0604020202020204" pitchFamily="34" charset="0"/>
              <a:buChar char="•"/>
            </a:pPr>
            <a:r>
              <a:rPr lang="en-US" sz="1800" dirty="0"/>
              <a:t>Pfizer/</a:t>
            </a:r>
            <a:r>
              <a:rPr lang="en-US" sz="1800" dirty="0" err="1"/>
              <a:t>BioNTech</a:t>
            </a:r>
            <a:r>
              <a:rPr lang="en-US" sz="1800" dirty="0"/>
              <a:t> submission for EUA 11/20/2020</a:t>
            </a:r>
          </a:p>
          <a:p>
            <a:pPr marL="800100" lvl="1" indent="-342900" algn="l">
              <a:buFont typeface="Arial" panose="020B0604020202020204" pitchFamily="34" charset="0"/>
              <a:buChar char="•"/>
            </a:pPr>
            <a:r>
              <a:rPr lang="en-US" sz="1800" dirty="0" err="1"/>
              <a:t>Moderna</a:t>
            </a:r>
            <a:r>
              <a:rPr lang="en-US" sz="1800" dirty="0"/>
              <a:t> submission for EUA 11/30/2020</a:t>
            </a:r>
          </a:p>
          <a:p>
            <a:pPr marL="342900" indent="-342900" algn="l">
              <a:buFont typeface="Arial" panose="020B0604020202020204" pitchFamily="34" charset="0"/>
              <a:buChar char="•"/>
            </a:pPr>
            <a:endParaRPr lang="en-US" sz="1200" dirty="0"/>
          </a:p>
          <a:p>
            <a:pPr marL="342900" indent="-342900" algn="l">
              <a:buFont typeface="Arial" panose="020B0604020202020204" pitchFamily="34" charset="0"/>
              <a:buChar char="•"/>
            </a:pPr>
            <a:r>
              <a:rPr lang="en-US" sz="2000" dirty="0"/>
              <a:t>There will only be an estimated 40 million doses available initially</a:t>
            </a:r>
          </a:p>
          <a:p>
            <a:pPr marL="800100" lvl="1" indent="-342900" algn="l">
              <a:buFont typeface="Arial" panose="020B0604020202020204" pitchFamily="34" charset="0"/>
              <a:buChar char="•"/>
            </a:pPr>
            <a:r>
              <a:rPr lang="en-US" sz="1800" dirty="0"/>
              <a:t>40 million doses = 20 million individuals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pic>
        <p:nvPicPr>
          <p:cNvPr id="8" name="Picture 7"/>
          <p:cNvPicPr>
            <a:picLocks noChangeAspect="1"/>
          </p:cNvPicPr>
          <p:nvPr/>
        </p:nvPicPr>
        <p:blipFill>
          <a:blip r:embed="rId4"/>
          <a:stretch>
            <a:fillRect/>
          </a:stretch>
        </p:blipFill>
        <p:spPr>
          <a:xfrm>
            <a:off x="5399596" y="3822155"/>
            <a:ext cx="6664814" cy="2773585"/>
          </a:xfrm>
          <a:prstGeom prst="rect">
            <a:avLst/>
          </a:prstGeom>
        </p:spPr>
      </p:pic>
      <p:sp>
        <p:nvSpPr>
          <p:cNvPr id="10" name="Rectangle 9"/>
          <p:cNvSpPr/>
          <p:nvPr/>
        </p:nvSpPr>
        <p:spPr>
          <a:xfrm>
            <a:off x="8600000" y="6538898"/>
            <a:ext cx="3464410" cy="261610"/>
          </a:xfrm>
          <a:prstGeom prst="rect">
            <a:avLst/>
          </a:prstGeom>
        </p:spPr>
        <p:txBody>
          <a:bodyPr wrap="none">
            <a:spAutoFit/>
          </a:bodyPr>
          <a:lstStyle/>
          <a:p>
            <a:r>
              <a:rPr lang="en-US" sz="1100" dirty="0"/>
              <a:t>https://www.cdc.gov/vaccines/acip/meetings/index.html</a:t>
            </a:r>
          </a:p>
        </p:txBody>
      </p:sp>
      <p:sp>
        <p:nvSpPr>
          <p:cNvPr id="12" name="Text Placeholder 1"/>
          <p:cNvSpPr txBox="1">
            <a:spLocks/>
          </p:cNvSpPr>
          <p:nvPr/>
        </p:nvSpPr>
        <p:spPr>
          <a:xfrm>
            <a:off x="609599" y="3750688"/>
            <a:ext cx="4111691" cy="2492990"/>
          </a:xfrm>
          <a:prstGeom prst="rect">
            <a:avLst/>
          </a:prstGeom>
        </p:spPr>
        <p:txBody>
          <a:bodyPr wrap="square" lIns="0" tIns="0" rIns="0" bIns="0">
            <a:spAutoFit/>
          </a:bodyPr>
          <a:lstStyle>
            <a:lvl1pPr marL="0">
              <a:defRPr sz="2000">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indent="-342900">
              <a:buFont typeface="Arial" panose="020B0604020202020204" pitchFamily="34" charset="0"/>
              <a:buChar char="•"/>
            </a:pPr>
            <a:r>
              <a:rPr lang="en-US" sz="1800" kern="0" dirty="0">
                <a:solidFill>
                  <a:sysClr val="windowText" lastClr="000000"/>
                </a:solidFill>
                <a:latin typeface="Calibri" panose="020F0502020204030204" pitchFamily="34" charset="0"/>
                <a:cs typeface="Calibri" panose="020F0502020204030204" pitchFamily="34" charset="0"/>
              </a:rPr>
              <a:t>CDC/NIH charged an independent panel of scientists to develop a fair and impactful distribution plan released on 9/1/2020</a:t>
            </a:r>
          </a:p>
          <a:p>
            <a:pPr marL="342900" indent="-342900">
              <a:buFont typeface="Arial" panose="020B0604020202020204" pitchFamily="34" charset="0"/>
              <a:buChar char="•"/>
            </a:pPr>
            <a:endParaRPr lang="en-US" sz="1800" kern="0" dirty="0">
              <a:solidFill>
                <a:sysClr val="windowText" lastClr="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800" kern="0" dirty="0">
                <a:solidFill>
                  <a:sysClr val="windowText" lastClr="000000"/>
                </a:solidFill>
                <a:latin typeface="Calibri" panose="020F0502020204030204" pitchFamily="34" charset="0"/>
                <a:cs typeface="Calibri" panose="020F0502020204030204" pitchFamily="34" charset="0"/>
              </a:rPr>
              <a:t>With the advent of submissions for EUA, ACIP held an emergency meeting to discuss a recommendation for Phase 1a distribution</a:t>
            </a:r>
          </a:p>
        </p:txBody>
      </p:sp>
      <p:pic>
        <p:nvPicPr>
          <p:cNvPr id="13" name="Picture 12"/>
          <p:cNvPicPr>
            <a:picLocks noChangeAspect="1"/>
          </p:cNvPicPr>
          <p:nvPr/>
        </p:nvPicPr>
        <p:blipFill rotWithShape="1">
          <a:blip r:embed="rId5"/>
          <a:srcRect t="78343"/>
          <a:stretch/>
        </p:blipFill>
        <p:spPr>
          <a:xfrm>
            <a:off x="5399596" y="3492309"/>
            <a:ext cx="6594092" cy="289873"/>
          </a:xfrm>
          <a:prstGeom prst="rect">
            <a:avLst/>
          </a:prstGeom>
        </p:spPr>
      </p:pic>
    </p:spTree>
    <p:extLst>
      <p:ext uri="{BB962C8B-B14F-4D97-AF65-F5344CB8AC3E}">
        <p14:creationId xmlns:p14="http://schemas.microsoft.com/office/powerpoint/2010/main" val="8778452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The Logistics of Distribution - </a:t>
            </a:r>
            <a:r>
              <a:rPr lang="en-US" sz="3600" dirty="0" smtClean="0">
                <a:latin typeface="Arial" panose="020B0604020202020204" pitchFamily="34" charset="0"/>
              </a:rPr>
              <a:t>Who</a:t>
            </a:r>
            <a:endParaRPr lang="en-US" sz="3600" dirty="0">
              <a:latin typeface="Arial" panose="020B0604020202020204" pitchFamily="34" charset="0"/>
            </a:endParaRPr>
          </a:p>
        </p:txBody>
      </p:sp>
      <p:sp>
        <p:nvSpPr>
          <p:cNvPr id="11" name="Text Placeholder 1"/>
          <p:cNvSpPr txBox="1">
            <a:spLocks/>
          </p:cNvSpPr>
          <p:nvPr/>
        </p:nvSpPr>
        <p:spPr>
          <a:xfrm>
            <a:off x="609599" y="1732124"/>
            <a:ext cx="11256335" cy="5232202"/>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smtClean="0"/>
              <a:t>ACIP Recommendation passed on 12/1/2020 by a vote of 13-1 to include Healthcare Personnel </a:t>
            </a:r>
            <a:r>
              <a:rPr lang="en-US" b="1" dirty="0" smtClean="0"/>
              <a:t>AND</a:t>
            </a:r>
            <a:r>
              <a:rPr lang="en-US" dirty="0" smtClean="0"/>
              <a:t> Long Term Care Facility residents</a:t>
            </a:r>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endParaRPr lang="en-US" dirty="0" smtClean="0"/>
          </a:p>
          <a:p>
            <a:pPr marL="342900" indent="-342900" algn="l">
              <a:buFont typeface="Arial" panose="020B0604020202020204" pitchFamily="34" charset="0"/>
              <a:buChar char="•"/>
            </a:pPr>
            <a:r>
              <a:rPr lang="en-US" sz="1800" dirty="0" smtClean="0"/>
              <a:t>Ultimately, distribution will be decided by each jurisdiction</a:t>
            </a:r>
          </a:p>
          <a:p>
            <a:pPr marL="342900" indent="-342900" algn="l">
              <a:buFont typeface="Arial" panose="020B0604020202020204" pitchFamily="34" charset="0"/>
              <a:buChar char="•"/>
            </a:pPr>
            <a:r>
              <a:rPr lang="en-US" sz="1800" dirty="0" smtClean="0"/>
              <a:t>Health care personnel were noted to include all employees of these facilities</a:t>
            </a:r>
          </a:p>
          <a:p>
            <a:pPr marL="342900" indent="-342900" algn="l">
              <a:buFont typeface="Arial" panose="020B0604020202020204" pitchFamily="34" charset="0"/>
              <a:buChar char="•"/>
            </a:pPr>
            <a:r>
              <a:rPr lang="en-US" sz="1800" dirty="0" smtClean="0"/>
              <a:t>Final recommendation will include a clearer definition of long-term care facility, but namely, facilities that provide medical/personal care to elderly</a:t>
            </a:r>
            <a:endParaRPr lang="en-US" sz="1800" dirty="0"/>
          </a:p>
        </p:txBody>
      </p:sp>
      <p:grpSp>
        <p:nvGrpSpPr>
          <p:cNvPr id="14" name="Group 13"/>
          <p:cNvGrpSpPr/>
          <p:nvPr/>
        </p:nvGrpSpPr>
        <p:grpSpPr>
          <a:xfrm>
            <a:off x="1883570" y="2376489"/>
            <a:ext cx="8304709" cy="3249414"/>
            <a:chOff x="1883571" y="1847461"/>
            <a:chExt cx="8304709" cy="3249414"/>
          </a:xfrm>
        </p:grpSpPr>
        <p:pic>
          <p:nvPicPr>
            <p:cNvPr id="15" name="Picture 14"/>
            <p:cNvPicPr>
              <a:picLocks noChangeAspect="1"/>
            </p:cNvPicPr>
            <p:nvPr/>
          </p:nvPicPr>
          <p:blipFill>
            <a:blip r:embed="rId4"/>
            <a:stretch>
              <a:fillRect/>
            </a:stretch>
          </p:blipFill>
          <p:spPr>
            <a:xfrm>
              <a:off x="1883571" y="1847461"/>
              <a:ext cx="8304709" cy="3249414"/>
            </a:xfrm>
            <a:prstGeom prst="rect">
              <a:avLst/>
            </a:prstGeom>
          </p:spPr>
        </p:pic>
        <p:pic>
          <p:nvPicPr>
            <p:cNvPr id="16" name="Picture 15"/>
            <p:cNvPicPr>
              <a:picLocks noChangeAspect="1"/>
            </p:cNvPicPr>
            <p:nvPr/>
          </p:nvPicPr>
          <p:blipFill>
            <a:blip r:embed="rId5"/>
            <a:stretch>
              <a:fillRect/>
            </a:stretch>
          </p:blipFill>
          <p:spPr>
            <a:xfrm>
              <a:off x="5042686" y="1955807"/>
              <a:ext cx="352474" cy="352474"/>
            </a:xfrm>
            <a:prstGeom prst="rect">
              <a:avLst/>
            </a:prstGeom>
          </p:spPr>
        </p:pic>
        <p:pic>
          <p:nvPicPr>
            <p:cNvPr id="17" name="Picture 16"/>
            <p:cNvPicPr>
              <a:picLocks noChangeAspect="1"/>
            </p:cNvPicPr>
            <p:nvPr/>
          </p:nvPicPr>
          <p:blipFill>
            <a:blip r:embed="rId5"/>
            <a:stretch>
              <a:fillRect/>
            </a:stretch>
          </p:blipFill>
          <p:spPr>
            <a:xfrm>
              <a:off x="8563606" y="2207734"/>
              <a:ext cx="352474" cy="352474"/>
            </a:xfrm>
            <a:prstGeom prst="rect">
              <a:avLst/>
            </a:prstGeom>
          </p:spPr>
        </p:pic>
      </p:grpSp>
    </p:spTree>
    <p:extLst>
      <p:ext uri="{BB962C8B-B14F-4D97-AF65-F5344CB8AC3E}">
        <p14:creationId xmlns:p14="http://schemas.microsoft.com/office/powerpoint/2010/main" val="487591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The Logistics of Distribution - Why</a:t>
            </a:r>
          </a:p>
        </p:txBody>
      </p:sp>
      <p:sp>
        <p:nvSpPr>
          <p:cNvPr id="14" name="Text Placeholder 1"/>
          <p:cNvSpPr txBox="1">
            <a:spLocks/>
          </p:cNvSpPr>
          <p:nvPr/>
        </p:nvSpPr>
        <p:spPr>
          <a:xfrm>
            <a:off x="609599" y="1685248"/>
            <a:ext cx="10600181" cy="1815882"/>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dirty="0"/>
              <a:t>Health Care Personnel</a:t>
            </a:r>
          </a:p>
          <a:p>
            <a:pPr marL="342900" indent="-342900" algn="l">
              <a:buFont typeface="Arial" panose="020B0604020202020204" pitchFamily="34" charset="0"/>
              <a:buChar char="•"/>
            </a:pPr>
            <a:r>
              <a:rPr lang="en-US" dirty="0"/>
              <a:t>As of 12/6/2020 there have been at least 253,507 confirmed cases among HCPs, with 874 deaths</a:t>
            </a:r>
          </a:p>
          <a:p>
            <a:pPr marL="342900" indent="-342900" algn="l">
              <a:buFont typeface="Arial" panose="020B0604020202020204" pitchFamily="34" charset="0"/>
              <a:buChar char="•"/>
            </a:pPr>
            <a:r>
              <a:rPr lang="en-US" dirty="0"/>
              <a:t>More cases and deaths have been shown to be averted by vaccinating staff</a:t>
            </a:r>
          </a:p>
          <a:p>
            <a:pPr marL="800100" lvl="1" indent="-342900" algn="l">
              <a:buFont typeface="Arial" panose="020B0604020202020204" pitchFamily="34" charset="0"/>
              <a:buChar char="•"/>
            </a:pPr>
            <a:r>
              <a:rPr lang="en-US" dirty="0"/>
              <a:t>Staff are much more mobile inter- and intra-facility than residents</a:t>
            </a:r>
          </a:p>
          <a:p>
            <a:pPr marL="342900" indent="-342900" algn="l">
              <a:buFont typeface="Arial" panose="020B0604020202020204" pitchFamily="34" charset="0"/>
              <a:buChar char="•"/>
            </a:pPr>
            <a:r>
              <a:rPr lang="en-US" dirty="0"/>
              <a:t>HCP staffing already affected by absenteeism due to quarantine, infection, and illness.</a:t>
            </a:r>
          </a:p>
        </p:txBody>
      </p:sp>
      <p:sp>
        <p:nvSpPr>
          <p:cNvPr id="15" name="Rectangle 14"/>
          <p:cNvSpPr/>
          <p:nvPr/>
        </p:nvSpPr>
        <p:spPr>
          <a:xfrm>
            <a:off x="122089" y="6521054"/>
            <a:ext cx="3865984" cy="261610"/>
          </a:xfrm>
          <a:prstGeom prst="rect">
            <a:avLst/>
          </a:prstGeom>
        </p:spPr>
        <p:txBody>
          <a:bodyPr wrap="square">
            <a:spAutoFit/>
          </a:bodyPr>
          <a:lstStyle/>
          <a:p>
            <a:r>
              <a:rPr lang="en-US" sz="1100" dirty="0"/>
              <a:t>https://covid.cdc.gov/covid-data-tracker/#health-care-personnel</a:t>
            </a:r>
          </a:p>
        </p:txBody>
      </p:sp>
      <p:sp>
        <p:nvSpPr>
          <p:cNvPr id="16" name="Text Placeholder 1"/>
          <p:cNvSpPr txBox="1">
            <a:spLocks/>
          </p:cNvSpPr>
          <p:nvPr/>
        </p:nvSpPr>
        <p:spPr>
          <a:xfrm>
            <a:off x="609598" y="3691908"/>
            <a:ext cx="5119397" cy="2154436"/>
          </a:xfrm>
          <a:prstGeom prst="rect">
            <a:avLst/>
          </a:prstGeom>
        </p:spPr>
        <p:txBody>
          <a:bodyPr wrap="square" lIns="0" tIns="0" rIns="0" bIns="0">
            <a:spAutoFit/>
          </a:bodyPr>
          <a:lstStyle>
            <a:lvl1pPr marL="0">
              <a:defRPr sz="2000">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kern="0" dirty="0">
                <a:solidFill>
                  <a:sysClr val="windowText" lastClr="000000"/>
                </a:solidFill>
                <a:latin typeface="Calibri" panose="020F0502020204030204" pitchFamily="34" charset="0"/>
                <a:cs typeface="Calibri" panose="020F0502020204030204" pitchFamily="34" charset="0"/>
              </a:rPr>
              <a:t>Residents</a:t>
            </a:r>
          </a:p>
          <a:p>
            <a:pPr marL="342900" indent="-342900">
              <a:buFont typeface="Arial" panose="020B0604020202020204" pitchFamily="34" charset="0"/>
              <a:buChar char="•"/>
            </a:pPr>
            <a:r>
              <a:rPr lang="en-US" kern="0" dirty="0">
                <a:solidFill>
                  <a:sysClr val="windowText" lastClr="000000"/>
                </a:solidFill>
                <a:latin typeface="Calibri" panose="020F0502020204030204" pitchFamily="34" charset="0"/>
                <a:cs typeface="Calibri" panose="020F0502020204030204" pitchFamily="34" charset="0"/>
              </a:rPr>
              <a:t>LTC residents account for only 6% of the cases, but 40% of the deaths in the U.S.</a:t>
            </a:r>
          </a:p>
          <a:p>
            <a:pPr marL="342900" indent="-342900">
              <a:buFont typeface="Arial" panose="020B0604020202020204" pitchFamily="34" charset="0"/>
              <a:buChar char="•"/>
            </a:pPr>
            <a:endParaRPr lang="en-US" kern="0" dirty="0">
              <a:solidFill>
                <a:sysClr val="windowText" lastClr="00000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kern="0" dirty="0">
                <a:solidFill>
                  <a:sysClr val="windowText" lastClr="000000"/>
                </a:solidFill>
                <a:latin typeface="Calibri" panose="020F0502020204030204" pitchFamily="34" charset="0"/>
                <a:cs typeface="Calibri" panose="020F0502020204030204" pitchFamily="34" charset="0"/>
              </a:rPr>
              <a:t>The majority of COVID-associated hospitalized patients older than 75 years, </a:t>
            </a:r>
            <a:r>
              <a:rPr lang="en-US" u="sng" kern="0" dirty="0">
                <a:solidFill>
                  <a:sysClr val="windowText" lastClr="000000"/>
                </a:solidFill>
                <a:latin typeface="Calibri" panose="020F0502020204030204" pitchFamily="34" charset="0"/>
                <a:cs typeface="Calibri" panose="020F0502020204030204" pitchFamily="34" charset="0"/>
              </a:rPr>
              <a:t>were admitted from a LTCF</a:t>
            </a:r>
          </a:p>
        </p:txBody>
      </p:sp>
      <p:pic>
        <p:nvPicPr>
          <p:cNvPr id="17" name="Picture 16"/>
          <p:cNvPicPr>
            <a:picLocks noChangeAspect="1"/>
          </p:cNvPicPr>
          <p:nvPr/>
        </p:nvPicPr>
        <p:blipFill>
          <a:blip r:embed="rId4"/>
          <a:stretch>
            <a:fillRect/>
          </a:stretch>
        </p:blipFill>
        <p:spPr>
          <a:xfrm>
            <a:off x="5933484" y="3573584"/>
            <a:ext cx="5685110" cy="3157239"/>
          </a:xfrm>
          <a:prstGeom prst="rect">
            <a:avLst/>
          </a:prstGeom>
          <a:ln>
            <a:solidFill>
              <a:schemeClr val="tx1"/>
            </a:solidFill>
          </a:ln>
        </p:spPr>
      </p:pic>
    </p:spTree>
    <p:extLst>
      <p:ext uri="{BB962C8B-B14F-4D97-AF65-F5344CB8AC3E}">
        <p14:creationId xmlns:p14="http://schemas.microsoft.com/office/powerpoint/2010/main" val="837862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The Logistics of Distribution - How</a:t>
            </a:r>
          </a:p>
        </p:txBody>
      </p:sp>
      <p:sp>
        <p:nvSpPr>
          <p:cNvPr id="14" name="Text Placeholder 1"/>
          <p:cNvSpPr txBox="1">
            <a:spLocks/>
          </p:cNvSpPr>
          <p:nvPr/>
        </p:nvSpPr>
        <p:spPr>
          <a:xfrm>
            <a:off x="609599" y="1759674"/>
            <a:ext cx="10600181" cy="498598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Vaccine Information Sheet will be replaced by the EUA Fact-Sheet when a vaccine candidate is authorized</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Understand sub-prioritization </a:t>
            </a:r>
            <a:r>
              <a:rPr lang="en-US" b="1" u="sng" dirty="0"/>
              <a:t>may</a:t>
            </a:r>
            <a:r>
              <a:rPr lang="en-US" dirty="0"/>
              <a:t> need to occur based on limited initial supply</a:t>
            </a:r>
          </a:p>
          <a:p>
            <a:pPr marL="800100" lvl="1" indent="-342900" algn="l">
              <a:buFont typeface="Arial" panose="020B0604020202020204" pitchFamily="34" charset="0"/>
              <a:buChar char="•"/>
            </a:pPr>
            <a:r>
              <a:rPr lang="en-US" dirty="0"/>
              <a:t>Guidance will be forthcoming from jurisdictions as this is part of their planning process</a:t>
            </a:r>
          </a:p>
          <a:p>
            <a:pPr marL="800100" lvl="1" indent="-342900" algn="l">
              <a:buFont typeface="Arial" panose="020B0604020202020204" pitchFamily="34" charset="0"/>
              <a:buChar char="•"/>
            </a:pPr>
            <a:r>
              <a:rPr lang="en-US" dirty="0"/>
              <a:t>Example sub-prioritization</a:t>
            </a:r>
          </a:p>
          <a:p>
            <a:pPr marL="1257300" lvl="2" indent="-342900" algn="l">
              <a:buFont typeface="Arial" panose="020B0604020202020204" pitchFamily="34" charset="0"/>
              <a:buChar char="•"/>
            </a:pPr>
            <a:r>
              <a:rPr lang="en-US" dirty="0"/>
              <a:t>Personnel without known infection in prior 90 days</a:t>
            </a:r>
          </a:p>
          <a:p>
            <a:pPr marL="1257300" lvl="2" indent="-342900" algn="l">
              <a:buFont typeface="Arial" panose="020B0604020202020204" pitchFamily="34" charset="0"/>
              <a:buChar char="•"/>
            </a:pPr>
            <a:r>
              <a:rPr lang="en-US" dirty="0"/>
              <a:t>Skilled nursing facilities before residential care communities</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 Vaccine will hurt” headlines</a:t>
            </a:r>
          </a:p>
          <a:p>
            <a:pPr marL="800100" lvl="1" indent="-342900" algn="l">
              <a:buFont typeface="Arial" panose="020B0604020202020204" pitchFamily="34" charset="0"/>
              <a:buChar char="•"/>
            </a:pPr>
            <a:r>
              <a:rPr lang="en-US" dirty="0" err="1"/>
              <a:t>Reactogenic</a:t>
            </a:r>
            <a:r>
              <a:rPr lang="en-US" dirty="0"/>
              <a:t> symptoms are more common after second dose, but less common in older individuals</a:t>
            </a:r>
          </a:p>
          <a:p>
            <a:pPr marL="800100" lvl="1" indent="-342900" algn="l">
              <a:buFont typeface="Arial" panose="020B0604020202020204" pitchFamily="34" charset="0"/>
              <a:buChar char="•"/>
            </a:pPr>
            <a:r>
              <a:rPr lang="en-US" dirty="0"/>
              <a:t>May need to stagger HCPs or plan for personnel to have </a:t>
            </a:r>
            <a:r>
              <a:rPr lang="en-US" b="1" dirty="0"/>
              <a:t>time away </a:t>
            </a:r>
            <a:r>
              <a:rPr lang="en-US" dirty="0"/>
              <a:t>from clinical care if HCP experience systemic symptoms post-vaccination</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Implementation will still be challenging in spite of multiple clinics at individual sites due to high rate of resident turnover</a:t>
            </a:r>
          </a:p>
          <a:p>
            <a:pPr marL="800100" lvl="1" indent="-342900" algn="l">
              <a:buFont typeface="Arial" panose="020B0604020202020204" pitchFamily="34" charset="0"/>
              <a:buChar char="•"/>
            </a:pPr>
            <a:r>
              <a:rPr lang="en-US" dirty="0"/>
              <a:t>Explains why the Federal Pharmacy Partnership for Long-Term Care Program is important – IIS Reporting</a:t>
            </a:r>
          </a:p>
        </p:txBody>
      </p:sp>
    </p:spTree>
    <p:extLst>
      <p:ext uri="{BB962C8B-B14F-4D97-AF65-F5344CB8AC3E}">
        <p14:creationId xmlns:p14="http://schemas.microsoft.com/office/powerpoint/2010/main" val="21072469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Learning Objectives</a:t>
            </a:r>
          </a:p>
        </p:txBody>
      </p:sp>
      <p:sp>
        <p:nvSpPr>
          <p:cNvPr id="10" name="TextBox 9"/>
          <p:cNvSpPr txBox="1"/>
          <p:nvPr/>
        </p:nvSpPr>
        <p:spPr>
          <a:xfrm>
            <a:off x="513347" y="1893532"/>
            <a:ext cx="10768063" cy="3416320"/>
          </a:xfrm>
          <a:prstGeom prst="rect">
            <a:avLst/>
          </a:prstGeom>
          <a:noFill/>
        </p:spPr>
        <p:txBody>
          <a:bodyPr wrap="square" rtlCol="0">
            <a:spAutoFit/>
          </a:bodyPr>
          <a:lstStyle/>
          <a:p>
            <a:pPr marL="342900" indent="-342900">
              <a:buFont typeface="Arial" panose="020B0604020202020204" pitchFamily="34" charset="0"/>
              <a:buChar char="•"/>
            </a:pPr>
            <a:r>
              <a:rPr lang="en-US" sz="2400" dirty="0"/>
              <a:t>Outline the steps taken to develop safe and effective vaccines, including </a:t>
            </a:r>
            <a:br>
              <a:rPr lang="en-US" sz="2400" dirty="0"/>
            </a:br>
            <a:r>
              <a:rPr lang="en-US" sz="2400" dirty="0"/>
              <a:t>post-licensure surveillance</a:t>
            </a:r>
          </a:p>
          <a:p>
            <a:pPr marL="342900" indent="-342900">
              <a:buFont typeface="Arial" panose="020B0604020202020204" pitchFamily="34" charset="0"/>
              <a:buChar char="•"/>
            </a:pPr>
            <a:r>
              <a:rPr lang="en-US" sz="2400" dirty="0"/>
              <a:t>Review the FDA’s track record for vaccine approval</a:t>
            </a:r>
          </a:p>
          <a:p>
            <a:pPr marL="342900" indent="-342900">
              <a:buFont typeface="Arial" panose="020B0604020202020204" pitchFamily="34" charset="0"/>
              <a:buChar char="•"/>
            </a:pPr>
            <a:r>
              <a:rPr lang="en-US" sz="2400" dirty="0"/>
              <a:t>Understand the types of vaccine under late-stage development within the U.S.</a:t>
            </a:r>
          </a:p>
          <a:p>
            <a:pPr marL="342900" indent="-342900">
              <a:buFont typeface="Arial" panose="020B0604020202020204" pitchFamily="34" charset="0"/>
              <a:buChar char="•"/>
            </a:pPr>
            <a:r>
              <a:rPr lang="en-US" sz="2400" dirty="0"/>
              <a:t>Get caught up with findings from leading vaccine development efforts in the U.S., including data related to </a:t>
            </a:r>
            <a:r>
              <a:rPr lang="en-US" sz="2400" dirty="0" err="1"/>
              <a:t>reactogenicity</a:t>
            </a:r>
            <a:r>
              <a:rPr lang="en-US" sz="2400" dirty="0"/>
              <a:t> and immunogenicity</a:t>
            </a:r>
          </a:p>
          <a:p>
            <a:pPr marL="342900" indent="-342900">
              <a:buFont typeface="Arial" panose="020B0604020202020204" pitchFamily="34" charset="0"/>
              <a:buChar char="•"/>
            </a:pPr>
            <a:r>
              <a:rPr lang="en-US" sz="2400" dirty="0"/>
              <a:t>Prepare to build support for vaccination from across industry stakeholders</a:t>
            </a:r>
          </a:p>
          <a:p>
            <a:pPr marL="342900" indent="-342900">
              <a:buFont typeface="Arial" panose="020B0604020202020204" pitchFamily="34" charset="0"/>
              <a:buChar char="•"/>
            </a:pPr>
            <a:r>
              <a:rPr lang="en-US" sz="2400" dirty="0"/>
              <a:t>Look at vaccine quality and the processes established ensuring seamless vaccine distribution, administration and reporting</a:t>
            </a:r>
          </a:p>
        </p:txBody>
      </p:sp>
    </p:spTree>
    <p:extLst>
      <p:ext uri="{BB962C8B-B14F-4D97-AF65-F5344CB8AC3E}">
        <p14:creationId xmlns:p14="http://schemas.microsoft.com/office/powerpoint/2010/main" val="26375794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Continuous Safety Review</a:t>
            </a:r>
          </a:p>
        </p:txBody>
      </p:sp>
      <p:sp>
        <p:nvSpPr>
          <p:cNvPr id="14" name="Text Placeholder 1"/>
          <p:cNvSpPr txBox="1">
            <a:spLocks/>
          </p:cNvSpPr>
          <p:nvPr/>
        </p:nvSpPr>
        <p:spPr>
          <a:xfrm>
            <a:off x="732110" y="1863748"/>
            <a:ext cx="10600181" cy="4893647"/>
          </a:xfrm>
          <a:prstGeom prst="rect">
            <a:avLst/>
          </a:prstGeom>
        </p:spPr>
        <p:txBody>
          <a:bodyPr vert="horz" lIns="91440" tIns="45720" rIns="91440" bIns="45720" rtlCol="0">
            <a:normAutofit fontScale="850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Pfizer/</a:t>
            </a:r>
            <a:r>
              <a:rPr lang="en-US" dirty="0" err="1"/>
              <a:t>BioNTech</a:t>
            </a:r>
            <a:r>
              <a:rPr lang="en-US" dirty="0"/>
              <a:t> received approval in the U.K. on 12/2/2020</a:t>
            </a:r>
          </a:p>
          <a:p>
            <a:pPr marL="800100" lvl="1" indent="-342900" algn="l">
              <a:buFont typeface="Arial" panose="020B0604020202020204" pitchFamily="34" charset="0"/>
              <a:buChar char="•"/>
            </a:pPr>
            <a:r>
              <a:rPr lang="en-US" dirty="0"/>
              <a:t>Surveillance of side effects will be closely watched by US FDA</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Multiple adverse event monitoring modalities in the U.S. make for a veritable alphabet soup</a:t>
            </a:r>
          </a:p>
          <a:p>
            <a:pPr marL="800100" lvl="1" indent="-342900" algn="l">
              <a:buFont typeface="Arial" panose="020B0604020202020204" pitchFamily="34" charset="0"/>
              <a:buChar char="•"/>
            </a:pPr>
            <a:r>
              <a:rPr lang="en-US" dirty="0"/>
              <a:t>VAERS, ADERS, VAECS, NHSN, V-safe, VSD, FDA-CMS, BEST, PRISM, DMSS, Pharmacy Partnership </a:t>
            </a:r>
            <a:r>
              <a:rPr lang="en-US" dirty="0" err="1"/>
              <a:t>Program,etc</a:t>
            </a:r>
            <a:r>
              <a:rPr lang="en-US" dirty="0"/>
              <a:t>.</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VAERS - Vaccine Adverse Event Reporting System</a:t>
            </a:r>
          </a:p>
          <a:p>
            <a:pPr marL="800100" lvl="1" indent="-342900" algn="l">
              <a:buFont typeface="Arial" panose="020B0604020202020204" pitchFamily="34" charset="0"/>
              <a:buChar char="•"/>
            </a:pPr>
            <a:r>
              <a:rPr lang="en-US" dirty="0"/>
              <a:t>VAERS is a long-standing established safety monitoring system that is critical to monitoring new vaccines during the early uptake period and acts as an early warning system for vaccine safety</a:t>
            </a:r>
          </a:p>
          <a:p>
            <a:pPr marL="800100" lvl="1" indent="-342900" algn="l">
              <a:buFont typeface="Arial" panose="020B0604020202020204" pitchFamily="34" charset="0"/>
              <a:buChar char="•"/>
            </a:pPr>
            <a:r>
              <a:rPr lang="en-US" dirty="0"/>
              <a:t>One of many venues to report adverse effects for residents and HCPS</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V-Safe</a:t>
            </a:r>
          </a:p>
          <a:p>
            <a:pPr marL="800100" lvl="1" indent="-342900" algn="l">
              <a:buFont typeface="Arial" panose="020B0604020202020204" pitchFamily="34" charset="0"/>
              <a:buChar char="•"/>
            </a:pPr>
            <a:r>
              <a:rPr lang="en-US" dirty="0"/>
              <a:t>Text-message and web-survey based system intended for HCP who receive vaccine</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RCA - Rapid Cycle Analysis</a:t>
            </a:r>
          </a:p>
          <a:p>
            <a:pPr marL="800100" lvl="1" indent="-342900" algn="l">
              <a:buFont typeface="Arial" panose="020B0604020202020204" pitchFamily="34" charset="0"/>
              <a:buChar char="•"/>
            </a:pPr>
            <a:r>
              <a:rPr lang="en-US" dirty="0"/>
              <a:t>CMS and VA claims will be monitored for 65+ for safety signals</a:t>
            </a:r>
          </a:p>
        </p:txBody>
      </p:sp>
    </p:spTree>
    <p:extLst>
      <p:ext uri="{BB962C8B-B14F-4D97-AF65-F5344CB8AC3E}">
        <p14:creationId xmlns:p14="http://schemas.microsoft.com/office/powerpoint/2010/main" val="19687826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Build Support</a:t>
            </a:r>
          </a:p>
        </p:txBody>
      </p:sp>
      <p:sp>
        <p:nvSpPr>
          <p:cNvPr id="14" name="Text Placeholder 1"/>
          <p:cNvSpPr txBox="1">
            <a:spLocks/>
          </p:cNvSpPr>
          <p:nvPr/>
        </p:nvSpPr>
        <p:spPr>
          <a:xfrm>
            <a:off x="609599" y="1695878"/>
            <a:ext cx="10600181" cy="5076410"/>
          </a:xfrm>
          <a:prstGeom prst="rect">
            <a:avLst/>
          </a:prstGeom>
        </p:spPr>
        <p:txBody>
          <a:bodyPr vert="horz" lIns="91440" tIns="45720" rIns="91440" bIns="4572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Only safe and effective COVID-19 vaccines that have been rigorously tested in large, well-designed studies with tens of thousands of volunteers will be available.</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COVID-19 vaccines are following the same rigorous, multi-phased testing process as every other vaccine.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COVID-19 vaccine development is moving faster than normal because our top medical experts have made it their highest priority, not because steps in the testing process are being skipped.</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The FDA will share information about authorized or approved COVID-19 vaccines so you can see the scientific evidence for yourself.</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COVID-19 vaccine developers are trying to make sure their clinical trials reflect the nation's diversity, because these vaccines must be proven safe and effective for everyone. </a:t>
            </a:r>
          </a:p>
          <a:p>
            <a:pPr marL="342900"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Medical experts and career public health officials, not politicians or their appointees, will decide when a COVID-19 vaccine is safe, effective, and ready for public use.</a:t>
            </a:r>
          </a:p>
        </p:txBody>
      </p:sp>
    </p:spTree>
    <p:extLst>
      <p:ext uri="{BB962C8B-B14F-4D97-AF65-F5344CB8AC3E}">
        <p14:creationId xmlns:p14="http://schemas.microsoft.com/office/powerpoint/2010/main" val="18488429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747822" y="296421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5400" dirty="0">
                <a:latin typeface="Arial" panose="020B0604020202020204" pitchFamily="34" charset="0"/>
              </a:rPr>
              <a:t>Questions</a:t>
            </a:r>
          </a:p>
        </p:txBody>
      </p:sp>
    </p:spTree>
    <p:extLst>
      <p:ext uri="{BB962C8B-B14F-4D97-AF65-F5344CB8AC3E}">
        <p14:creationId xmlns:p14="http://schemas.microsoft.com/office/powerpoint/2010/main" val="3792101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Speaker Introductions</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t="8564" b="24075"/>
          <a:stretch/>
        </p:blipFill>
        <p:spPr>
          <a:xfrm>
            <a:off x="609599" y="4361893"/>
            <a:ext cx="2192659" cy="2215089"/>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337" b="6100"/>
          <a:stretch/>
        </p:blipFill>
        <p:spPr>
          <a:xfrm>
            <a:off x="609599" y="1863748"/>
            <a:ext cx="2100613" cy="2264735"/>
          </a:xfrm>
          <a:prstGeom prst="rect">
            <a:avLst/>
          </a:prstGeom>
        </p:spPr>
      </p:pic>
      <p:sp>
        <p:nvSpPr>
          <p:cNvPr id="4" name="TextBox 3"/>
          <p:cNvSpPr txBox="1"/>
          <p:nvPr/>
        </p:nvSpPr>
        <p:spPr>
          <a:xfrm>
            <a:off x="3009014" y="1863748"/>
            <a:ext cx="7921256" cy="2031325"/>
          </a:xfrm>
          <a:prstGeom prst="rect">
            <a:avLst/>
          </a:prstGeom>
          <a:noFill/>
        </p:spPr>
        <p:txBody>
          <a:bodyPr wrap="square" rtlCol="0">
            <a:spAutoFit/>
          </a:bodyPr>
          <a:lstStyle/>
          <a:p>
            <a:r>
              <a:rPr lang="en-US" b="1" dirty="0"/>
              <a:t>John Schulte, Vice President of Quality Improvement, ARGENTUM</a:t>
            </a:r>
            <a:r>
              <a:rPr lang="en-US" dirty="0"/>
              <a:t/>
            </a:r>
            <a:br>
              <a:rPr lang="en-US" dirty="0"/>
            </a:br>
            <a:endParaRPr lang="en-US" dirty="0"/>
          </a:p>
          <a:p>
            <a:r>
              <a:rPr lang="en-US" dirty="0"/>
              <a:t>John Schulte has led and managed not for profit trade associations for more than 20 years, working with volunteer subject matter experts to collaboratively develop solutions for diverse industries such as industrial and commercial water treatment, heating and air conditioning, air duct cleaning, energy management, building commissioning, and most recently, senior living.</a:t>
            </a:r>
          </a:p>
        </p:txBody>
      </p:sp>
      <p:sp>
        <p:nvSpPr>
          <p:cNvPr id="8" name="TextBox 7"/>
          <p:cNvSpPr txBox="1"/>
          <p:nvPr/>
        </p:nvSpPr>
        <p:spPr>
          <a:xfrm>
            <a:off x="3009014" y="4128483"/>
            <a:ext cx="8420986" cy="2308324"/>
          </a:xfrm>
          <a:prstGeom prst="rect">
            <a:avLst/>
          </a:prstGeom>
          <a:noFill/>
        </p:spPr>
        <p:txBody>
          <a:bodyPr wrap="square" rtlCol="0">
            <a:spAutoFit/>
          </a:bodyPr>
          <a:lstStyle/>
          <a:p>
            <a:endParaRPr lang="en-US" dirty="0"/>
          </a:p>
          <a:p>
            <a:r>
              <a:rPr lang="en-US" b="1" dirty="0"/>
              <a:t>TJ Griffin, </a:t>
            </a:r>
            <a:r>
              <a:rPr lang="en-US" b="1" dirty="0" err="1"/>
              <a:t>R.Ph</a:t>
            </a:r>
            <a:r>
              <a:rPr lang="en-US" b="1" dirty="0"/>
              <a:t>, Chief Pharmacy Officer, PharMerica</a:t>
            </a:r>
          </a:p>
          <a:p>
            <a:r>
              <a:rPr lang="en-US" dirty="0"/>
              <a:t/>
            </a:r>
            <a:br>
              <a:rPr lang="en-US" dirty="0"/>
            </a:br>
            <a:r>
              <a:rPr lang="en-US" dirty="0"/>
              <a:t>T.J. Griffin is </a:t>
            </a:r>
            <a:r>
              <a:rPr lang="en-US" dirty="0" smtClean="0"/>
              <a:t>Chief </a:t>
            </a:r>
            <a:r>
              <a:rPr lang="en-US" dirty="0"/>
              <a:t>Pharmacy Officer at PharMerica. T.J. is a seasoned, healthcare executive with 30 years in long-term care and retail pharmacy management. In his current role, he helps deliver on the PharMerica promise of Care, Commitment and Collaboration by maintaining the highest quality standards in the industry through innovative pharmacy operations and clinical excellence.</a:t>
            </a:r>
          </a:p>
        </p:txBody>
      </p:sp>
    </p:spTree>
    <p:extLst>
      <p:ext uri="{BB962C8B-B14F-4D97-AF65-F5344CB8AC3E}">
        <p14:creationId xmlns:p14="http://schemas.microsoft.com/office/powerpoint/2010/main" val="3440658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9"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Safe and Effective Vaccine Development</a:t>
            </a:r>
          </a:p>
        </p:txBody>
      </p:sp>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2085535" y="1920299"/>
            <a:ext cx="8020928" cy="41849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Key Points:</a:t>
            </a:r>
          </a:p>
          <a:p>
            <a:pPr algn="l"/>
            <a:endParaRPr lang="en-US" b="1" dirty="0">
              <a:solidFill>
                <a:srgbClr val="155CA0"/>
              </a:solidFill>
              <a:latin typeface="Proxima Nova"/>
            </a:endParaRPr>
          </a:p>
          <a:p>
            <a:pPr algn="l">
              <a:buFont typeface="Arial" panose="020B0604020202020204" pitchFamily="34" charset="0"/>
              <a:buChar char="•"/>
            </a:pPr>
            <a:r>
              <a:rPr lang="en-US" b="1" dirty="0">
                <a:solidFill>
                  <a:srgbClr val="155CA0"/>
                </a:solidFill>
                <a:latin typeface="Proxima Nova"/>
              </a:rPr>
              <a:t>  No vaccine is 100% effective</a:t>
            </a:r>
          </a:p>
          <a:p>
            <a:pPr algn="l">
              <a:buFont typeface="Arial" panose="020B0604020202020204" pitchFamily="34" charset="0"/>
              <a:buChar char="•"/>
            </a:pPr>
            <a:r>
              <a:rPr lang="en-US" b="1" dirty="0">
                <a:solidFill>
                  <a:srgbClr val="155CA0"/>
                </a:solidFill>
                <a:latin typeface="Proxima Nova"/>
              </a:rPr>
              <a:t>  No vaccine is 100% safe</a:t>
            </a:r>
          </a:p>
          <a:p>
            <a:pPr algn="l">
              <a:buFont typeface="Arial" panose="020B0604020202020204" pitchFamily="34" charset="0"/>
              <a:buChar char="•"/>
            </a:pPr>
            <a:r>
              <a:rPr lang="en-US" b="1" dirty="0">
                <a:solidFill>
                  <a:srgbClr val="155CA0"/>
                </a:solidFill>
                <a:latin typeface="Proxima Nova"/>
              </a:rPr>
              <a:t>  GOAL: Develop a vaccine that maximizes the </a:t>
            </a:r>
            <a:br>
              <a:rPr lang="en-US" b="1" dirty="0">
                <a:solidFill>
                  <a:srgbClr val="155CA0"/>
                </a:solidFill>
                <a:latin typeface="Proxima Nova"/>
              </a:rPr>
            </a:br>
            <a:r>
              <a:rPr lang="en-US" b="1" dirty="0">
                <a:solidFill>
                  <a:srgbClr val="155CA0"/>
                </a:solidFill>
                <a:latin typeface="Proxima Nova"/>
              </a:rPr>
              <a:t>   benefit and minimizes the risk</a:t>
            </a:r>
          </a:p>
        </p:txBody>
      </p:sp>
    </p:spTree>
    <p:extLst>
      <p:ext uri="{BB962C8B-B14F-4D97-AF65-F5344CB8AC3E}">
        <p14:creationId xmlns:p14="http://schemas.microsoft.com/office/powerpoint/2010/main" val="2476158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graphicFrame>
        <p:nvGraphicFramePr>
          <p:cNvPr id="5" name="Content Placeholder 4">
            <a:extLst>
              <a:ext uri="{FF2B5EF4-FFF2-40B4-BE49-F238E27FC236}">
                <a16:creationId xmlns="" xmlns:a16="http://schemas.microsoft.com/office/drawing/2014/main" id="{BAFAC5BC-238A-431C-941E-5BDE03C3802D}"/>
              </a:ext>
            </a:extLst>
          </p:cNvPr>
          <p:cNvGraphicFramePr>
            <a:graphicFrameLocks/>
          </p:cNvGraphicFramePr>
          <p:nvPr>
            <p:extLst>
              <p:ext uri="{D42A27DB-BD31-4B8C-83A1-F6EECF244321}">
                <p14:modId xmlns:p14="http://schemas.microsoft.com/office/powerpoint/2010/main" val="1168432311"/>
              </p:ext>
            </p:extLst>
          </p:nvPr>
        </p:nvGraphicFramePr>
        <p:xfrm>
          <a:off x="1042353" y="1810578"/>
          <a:ext cx="9301797" cy="4257424"/>
        </p:xfrm>
        <a:graphic>
          <a:graphicData uri="http://schemas.openxmlformats.org/drawingml/2006/table">
            <a:tbl>
              <a:tblPr firstRow="1" firstCol="1" bandRow="1">
                <a:tableStyleId>{5C22544A-7EE6-4342-B048-85BDC9FD1C3A}</a:tableStyleId>
              </a:tblPr>
              <a:tblGrid>
                <a:gridCol w="1005306">
                  <a:extLst>
                    <a:ext uri="{9D8B030D-6E8A-4147-A177-3AD203B41FA5}">
                      <a16:colId xmlns="" xmlns:a16="http://schemas.microsoft.com/office/drawing/2014/main" val="2763301921"/>
                    </a:ext>
                  </a:extLst>
                </a:gridCol>
                <a:gridCol w="1449099">
                  <a:extLst>
                    <a:ext uri="{9D8B030D-6E8A-4147-A177-3AD203B41FA5}">
                      <a16:colId xmlns="" xmlns:a16="http://schemas.microsoft.com/office/drawing/2014/main" val="1965486608"/>
                    </a:ext>
                  </a:extLst>
                </a:gridCol>
                <a:gridCol w="1434288">
                  <a:extLst>
                    <a:ext uri="{9D8B030D-6E8A-4147-A177-3AD203B41FA5}">
                      <a16:colId xmlns="" xmlns:a16="http://schemas.microsoft.com/office/drawing/2014/main" val="3016876701"/>
                    </a:ext>
                  </a:extLst>
                </a:gridCol>
                <a:gridCol w="1554602">
                  <a:extLst>
                    <a:ext uri="{9D8B030D-6E8A-4147-A177-3AD203B41FA5}">
                      <a16:colId xmlns="" xmlns:a16="http://schemas.microsoft.com/office/drawing/2014/main" val="195229148"/>
                    </a:ext>
                  </a:extLst>
                </a:gridCol>
                <a:gridCol w="2100026">
                  <a:extLst>
                    <a:ext uri="{9D8B030D-6E8A-4147-A177-3AD203B41FA5}">
                      <a16:colId xmlns="" xmlns:a16="http://schemas.microsoft.com/office/drawing/2014/main" val="2476413992"/>
                    </a:ext>
                  </a:extLst>
                </a:gridCol>
                <a:gridCol w="1758476">
                  <a:extLst>
                    <a:ext uri="{9D8B030D-6E8A-4147-A177-3AD203B41FA5}">
                      <a16:colId xmlns="" xmlns:a16="http://schemas.microsoft.com/office/drawing/2014/main" val="4008818515"/>
                    </a:ext>
                  </a:extLst>
                </a:gridCol>
              </a:tblGrid>
              <a:tr h="500873">
                <a:tc>
                  <a:txBody>
                    <a:bodyPr/>
                    <a:lstStyle/>
                    <a:p>
                      <a:pPr marL="0" marR="0" algn="ctr">
                        <a:spcBef>
                          <a:spcPts val="0"/>
                        </a:spcBef>
                        <a:spcAft>
                          <a:spcPts val="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PRE-CLINICAL</a:t>
                      </a:r>
                    </a:p>
                    <a:p>
                      <a:pPr marL="0" marR="0" algn="ctr">
                        <a:spcBef>
                          <a:spcPts val="0"/>
                        </a:spcBef>
                        <a:spcAft>
                          <a:spcPts val="0"/>
                        </a:spcAft>
                      </a:pPr>
                      <a:r>
                        <a:rPr lang="en-US" sz="1200" dirty="0">
                          <a:effectLst/>
                        </a:rPr>
                        <a:t>TRIAL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PHASE 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PHASE 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PHASE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200" dirty="0">
                          <a:effectLst/>
                        </a:rPr>
                        <a:t>PHASE 4</a:t>
                      </a:r>
                    </a:p>
                    <a:p>
                      <a:pPr marL="0" marR="0" algn="ctr">
                        <a:spcBef>
                          <a:spcPts val="0"/>
                        </a:spcBef>
                        <a:spcAft>
                          <a:spcPts val="0"/>
                        </a:spcAft>
                      </a:pPr>
                      <a:r>
                        <a:rPr lang="en-US" sz="1200" dirty="0">
                          <a:effectLst/>
                        </a:rPr>
                        <a:t>(POST-MARKETING)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80432132"/>
                  </a:ext>
                </a:extLst>
              </a:tr>
              <a:tr h="1001747">
                <a:tc>
                  <a:txBody>
                    <a:bodyPr/>
                    <a:lstStyle/>
                    <a:p>
                      <a:pPr marL="0" marR="0">
                        <a:spcBef>
                          <a:spcPts val="0"/>
                        </a:spcBef>
                        <a:spcAft>
                          <a:spcPts val="0"/>
                        </a:spcAft>
                      </a:pPr>
                      <a:r>
                        <a:rPr lang="en-US" sz="1200">
                          <a:effectLst/>
                        </a:rPr>
                        <a:t>SUBJECTS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spcBef>
                          <a:spcPts val="0"/>
                        </a:spcBef>
                        <a:spcAft>
                          <a:spcPts val="0"/>
                        </a:spcAft>
                        <a:buFont typeface="Arial" panose="020B0604020202020204" pitchFamily="34" charset="0"/>
                        <a:buChar char="•"/>
                      </a:pPr>
                      <a:r>
                        <a:rPr lang="en-US" sz="1200" dirty="0">
                          <a:effectLst/>
                        </a:rPr>
                        <a:t>Trials in animals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Small number of healthy subjects (&lt;100)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Larger number of subjects (100s)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Largest number of subjects (1,000s)</a:t>
                      </a:r>
                    </a:p>
                    <a:p>
                      <a:pPr marL="171450" marR="0" lvl="0" indent="-171450">
                        <a:spcBef>
                          <a:spcPts val="0"/>
                        </a:spcBef>
                        <a:spcAft>
                          <a:spcPts val="0"/>
                        </a:spcAft>
                        <a:buFont typeface="Arial" panose="020B0604020202020204" pitchFamily="34" charset="0"/>
                        <a:buChar char="•"/>
                      </a:pPr>
                      <a:r>
                        <a:rPr lang="en-US" sz="1200" dirty="0">
                          <a:effectLst/>
                        </a:rPr>
                        <a:t>More diverse population</a:t>
                      </a:r>
                    </a:p>
                    <a:p>
                      <a:pPr marL="0" marR="0" indent="0">
                        <a:spcBef>
                          <a:spcPts val="0"/>
                        </a:spcBef>
                        <a:spcAft>
                          <a:spcPts val="0"/>
                        </a:spcAft>
                        <a:buFont typeface="Arial" panose="020B0604020202020204" pitchFamily="34" charset="0"/>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indent="-171450">
                        <a:spcBef>
                          <a:spcPts val="0"/>
                        </a:spcBef>
                        <a:spcAft>
                          <a:spcPts val="0"/>
                        </a:spcAft>
                        <a:buFont typeface="Arial" panose="020B0604020202020204" pitchFamily="34" charset="0"/>
                        <a:buChar char="•"/>
                      </a:pPr>
                      <a:r>
                        <a:rPr lang="en-US" sz="1200" dirty="0">
                          <a:effectLst/>
                        </a:rPr>
                        <a:t>General population, including those with immunocompromising conditions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12462840"/>
                  </a:ext>
                </a:extLst>
              </a:tr>
              <a:tr h="1753057">
                <a:tc>
                  <a:txBody>
                    <a:bodyPr/>
                    <a:lstStyle/>
                    <a:p>
                      <a:pPr marL="0" marR="0">
                        <a:spcBef>
                          <a:spcPts val="0"/>
                        </a:spcBef>
                        <a:spcAft>
                          <a:spcPts val="0"/>
                        </a:spcAft>
                      </a:pPr>
                      <a:r>
                        <a:rPr lang="en-US" sz="1200">
                          <a:effectLst/>
                        </a:rPr>
                        <a:t>OBJECTIVES</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a:t>
                      </a:r>
                    </a:p>
                    <a:p>
                      <a:pPr marL="171450" marR="0" lvl="0" indent="-171450">
                        <a:spcBef>
                          <a:spcPts val="0"/>
                        </a:spcBef>
                        <a:spcAft>
                          <a:spcPts val="0"/>
                        </a:spcAft>
                        <a:buFont typeface="Arial" panose="020B0604020202020204" pitchFamily="34" charset="0"/>
                        <a:buChar char="•"/>
                      </a:pPr>
                      <a:r>
                        <a:rPr lang="en-US" sz="1200" dirty="0">
                          <a:effectLst/>
                        </a:rPr>
                        <a:t>Immunogenicity</a:t>
                      </a:r>
                    </a:p>
                    <a:p>
                      <a:pPr marL="171450" marR="0" lvl="0" indent="-171450">
                        <a:spcBef>
                          <a:spcPts val="0"/>
                        </a:spcBef>
                        <a:spcAft>
                          <a:spcPts val="0"/>
                        </a:spcAft>
                        <a:buFont typeface="Arial" panose="020B0604020202020204" pitchFamily="34" charset="0"/>
                        <a:buChar char="•"/>
                      </a:pPr>
                      <a:r>
                        <a:rPr lang="en-US" sz="1200" dirty="0">
                          <a:effectLst/>
                        </a:rPr>
                        <a:t>Feasibility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a:t>
                      </a:r>
                    </a:p>
                    <a:p>
                      <a:pPr marL="171450" marR="0" lvl="0" indent="-171450">
                        <a:spcBef>
                          <a:spcPts val="0"/>
                        </a:spcBef>
                        <a:spcAft>
                          <a:spcPts val="0"/>
                        </a:spcAft>
                        <a:buFont typeface="Arial" panose="020B0604020202020204" pitchFamily="34" charset="0"/>
                        <a:buChar char="•"/>
                      </a:pPr>
                      <a:r>
                        <a:rPr lang="en-US" sz="1200" dirty="0">
                          <a:effectLst/>
                        </a:rPr>
                        <a:t>Immunogenicity</a:t>
                      </a:r>
                    </a:p>
                    <a:p>
                      <a:pPr marL="171450" marR="0" lvl="0" indent="-171450">
                        <a:spcBef>
                          <a:spcPts val="0"/>
                        </a:spcBef>
                        <a:spcAft>
                          <a:spcPts val="0"/>
                        </a:spcAft>
                        <a:buFont typeface="Arial" panose="020B0604020202020204" pitchFamily="34" charset="0"/>
                        <a:buChar char="•"/>
                      </a:pPr>
                      <a:r>
                        <a:rPr lang="en-US" sz="1200" dirty="0">
                          <a:effectLst/>
                        </a:rPr>
                        <a:t>Safe dose range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a:t>
                      </a:r>
                    </a:p>
                    <a:p>
                      <a:pPr marL="171450" marR="0" lvl="0" indent="-171450">
                        <a:spcBef>
                          <a:spcPts val="0"/>
                        </a:spcBef>
                        <a:spcAft>
                          <a:spcPts val="0"/>
                        </a:spcAft>
                        <a:buFont typeface="Arial" panose="020B0604020202020204" pitchFamily="34" charset="0"/>
                        <a:buChar char="•"/>
                      </a:pPr>
                      <a:r>
                        <a:rPr lang="en-US" sz="1200" dirty="0">
                          <a:effectLst/>
                        </a:rPr>
                        <a:t>Immunogenicity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 (uncommon adverse events)</a:t>
                      </a:r>
                    </a:p>
                    <a:p>
                      <a:pPr marL="171450" marR="0" lvl="0" indent="-171450">
                        <a:spcBef>
                          <a:spcPts val="0"/>
                        </a:spcBef>
                        <a:spcAft>
                          <a:spcPts val="0"/>
                        </a:spcAft>
                        <a:buFont typeface="Arial" panose="020B0604020202020204" pitchFamily="34" charset="0"/>
                        <a:buChar char="•"/>
                      </a:pPr>
                      <a:r>
                        <a:rPr lang="en-US" sz="1200" dirty="0">
                          <a:effectLst/>
                        </a:rPr>
                        <a:t>Efficacy (how well vaccine prevents disease)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Safety (very rare adverse events)</a:t>
                      </a:r>
                    </a:p>
                    <a:p>
                      <a:pPr marL="171450" marR="0" lvl="0" indent="-171450">
                        <a:spcBef>
                          <a:spcPts val="0"/>
                        </a:spcBef>
                        <a:spcAft>
                          <a:spcPts val="0"/>
                        </a:spcAft>
                        <a:buFont typeface="Arial" panose="020B0604020202020204" pitchFamily="34" charset="0"/>
                        <a:buChar char="•"/>
                      </a:pPr>
                      <a:r>
                        <a:rPr lang="en-US" sz="1200" dirty="0">
                          <a:effectLst/>
                        </a:rPr>
                        <a:t>Effectiveness (how well vaccine prevents disease in general population over time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133989419"/>
                  </a:ext>
                </a:extLst>
              </a:tr>
              <a:tr h="1001747">
                <a:tc>
                  <a:txBody>
                    <a:bodyPr/>
                    <a:lstStyle/>
                    <a:p>
                      <a:pPr marL="0" marR="0">
                        <a:spcBef>
                          <a:spcPts val="0"/>
                        </a:spcBef>
                        <a:spcAft>
                          <a:spcPts val="0"/>
                        </a:spcAft>
                      </a:pPr>
                      <a:r>
                        <a:rPr lang="en-US" sz="1200" dirty="0">
                          <a:effectLst/>
                        </a:rPr>
                        <a:t>KEY POINTS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Critical step before proceeding to human trials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First human trial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Determine the final does and schedule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Typically randomized, controlled, double-blind trial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71450" marR="0" lvl="0" indent="-171450">
                        <a:spcBef>
                          <a:spcPts val="0"/>
                        </a:spcBef>
                        <a:spcAft>
                          <a:spcPts val="0"/>
                        </a:spcAft>
                        <a:buFont typeface="Arial" panose="020B0604020202020204" pitchFamily="34" charset="0"/>
                        <a:buChar char="•"/>
                      </a:pPr>
                      <a:r>
                        <a:rPr lang="en-US" sz="1200" dirty="0">
                          <a:effectLst/>
                        </a:rPr>
                        <a:t>Post-licensure safety effectiveness surveillance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91549169"/>
                  </a:ext>
                </a:extLst>
              </a:tr>
            </a:tbl>
          </a:graphicData>
        </a:graphic>
      </p:graphicFrame>
      <p:sp>
        <p:nvSpPr>
          <p:cNvPr id="8"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Safe and Effective Vaccine Development</a:t>
            </a:r>
          </a:p>
        </p:txBody>
      </p:sp>
    </p:spTree>
    <p:extLst>
      <p:ext uri="{BB962C8B-B14F-4D97-AF65-F5344CB8AC3E}">
        <p14:creationId xmlns:p14="http://schemas.microsoft.com/office/powerpoint/2010/main" val="2124776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5"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Safe and Effective Vaccine Development</a:t>
            </a:r>
          </a:p>
        </p:txBody>
      </p:sp>
      <p:sp>
        <p:nvSpPr>
          <p:cNvPr id="8" name="Content Placeholder 2">
            <a:extLst>
              <a:ext uri="{FF2B5EF4-FFF2-40B4-BE49-F238E27FC236}">
                <a16:creationId xmlns="" xmlns:a16="http://schemas.microsoft.com/office/drawing/2014/main" id="{4DD52666-AA6D-4A6B-A3CD-9F9DEC8C448A}"/>
              </a:ext>
            </a:extLst>
          </p:cNvPr>
          <p:cNvSpPr txBox="1">
            <a:spLocks/>
          </p:cNvSpPr>
          <p:nvPr/>
        </p:nvSpPr>
        <p:spPr>
          <a:xfrm>
            <a:off x="2085535" y="1920299"/>
            <a:ext cx="8020928" cy="41849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AND SURVEILLANCE</a:t>
            </a:r>
          </a:p>
          <a:p>
            <a:pPr algn="l"/>
            <a:endParaRPr lang="en-US" b="1" dirty="0">
              <a:solidFill>
                <a:srgbClr val="155CA0"/>
              </a:solidFill>
              <a:latin typeface="Proxima Nova"/>
            </a:endParaRPr>
          </a:p>
          <a:p>
            <a:pPr algn="l"/>
            <a:r>
              <a:rPr lang="en-US" b="1" dirty="0">
                <a:solidFill>
                  <a:srgbClr val="155CA0"/>
                </a:solidFill>
                <a:latin typeface="Proxima Nova"/>
              </a:rPr>
              <a:t>Vaccine Adverse Event Reporting System (VAERS)</a:t>
            </a:r>
          </a:p>
          <a:p>
            <a:pPr algn="l">
              <a:buFont typeface="Arial" panose="020B0604020202020204" pitchFamily="34" charset="0"/>
              <a:buChar char="•"/>
            </a:pPr>
            <a:r>
              <a:rPr lang="en-US" b="1" dirty="0">
                <a:solidFill>
                  <a:srgbClr val="155CA0"/>
                </a:solidFill>
                <a:latin typeface="Proxima Nova"/>
              </a:rPr>
              <a:t>  Vaccine safety is monitored for several years after vaccines are marketed</a:t>
            </a:r>
          </a:p>
          <a:p>
            <a:pPr algn="l">
              <a:buFont typeface="Arial" panose="020B0604020202020204" pitchFamily="34" charset="0"/>
              <a:buChar char="•"/>
            </a:pPr>
            <a:r>
              <a:rPr lang="en-US" b="1" dirty="0">
                <a:solidFill>
                  <a:srgbClr val="155CA0"/>
                </a:solidFill>
                <a:latin typeface="Proxima Nova"/>
              </a:rPr>
              <a:t>  This is necessary to identify rare adverse events</a:t>
            </a:r>
          </a:p>
          <a:p>
            <a:pPr algn="l">
              <a:buFont typeface="Arial" panose="020B0604020202020204" pitchFamily="34" charset="0"/>
              <a:buChar char="•"/>
            </a:pPr>
            <a:r>
              <a:rPr lang="en-US" b="1" dirty="0">
                <a:solidFill>
                  <a:srgbClr val="155CA0"/>
                </a:solidFill>
                <a:latin typeface="Proxima Nova"/>
              </a:rPr>
              <a:t>  Example: You would need data from 1 million people to be able to see 100 to 200 rare adverse events that impact .001% to .002% of recipients.</a:t>
            </a:r>
          </a:p>
          <a:p>
            <a:pPr algn="l">
              <a:buFont typeface="Arial" panose="020B0604020202020204" pitchFamily="34" charset="0"/>
              <a:buChar char="•"/>
            </a:pPr>
            <a:r>
              <a:rPr lang="en-US" b="1" dirty="0">
                <a:solidFill>
                  <a:srgbClr val="155CA0"/>
                </a:solidFill>
                <a:latin typeface="Proxima Nova"/>
              </a:rPr>
              <a:t>  </a:t>
            </a:r>
            <a:r>
              <a:rPr lang="en-US" b="1" u="sng" dirty="0">
                <a:solidFill>
                  <a:srgbClr val="155CA0"/>
                </a:solidFill>
                <a:latin typeface="Proxima Nova"/>
              </a:rPr>
              <a:t>Anybody</a:t>
            </a:r>
            <a:r>
              <a:rPr lang="en-US" b="1" dirty="0">
                <a:solidFill>
                  <a:srgbClr val="155CA0"/>
                </a:solidFill>
                <a:latin typeface="Proxima Nova"/>
              </a:rPr>
              <a:t> can report into VAERS</a:t>
            </a:r>
          </a:p>
        </p:txBody>
      </p:sp>
    </p:spTree>
    <p:extLst>
      <p:ext uri="{BB962C8B-B14F-4D97-AF65-F5344CB8AC3E}">
        <p14:creationId xmlns:p14="http://schemas.microsoft.com/office/powerpoint/2010/main" val="1763420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 xmlns:a16="http://schemas.microsoft.com/office/drawing/2014/main" id="{3A4ED4F5-CD25-9B40-81E6-68E06C733CF7}"/>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6401" t="10263" r="3917" b="80364"/>
          <a:stretch/>
        </p:blipFill>
        <p:spPr>
          <a:xfrm>
            <a:off x="1" y="0"/>
            <a:ext cx="12191999" cy="664197"/>
          </a:xfrm>
          <a:prstGeom prst="rect">
            <a:avLst/>
          </a:prstGeom>
        </p:spPr>
      </p:pic>
      <p:pic>
        <p:nvPicPr>
          <p:cNvPr id="7" name="Picture 6" descr="A picture containing drawing&#10;&#10;Description automatically generated">
            <a:extLst>
              <a:ext uri="{FF2B5EF4-FFF2-40B4-BE49-F238E27FC236}">
                <a16:creationId xmlns="" xmlns:a16="http://schemas.microsoft.com/office/drawing/2014/main" id="{C53024A0-7972-7E42-8993-687FBA8B0B8C}"/>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0386" t="7053" r="15263" b="39692"/>
          <a:stretch/>
        </p:blipFill>
        <p:spPr>
          <a:xfrm>
            <a:off x="10493260" y="39447"/>
            <a:ext cx="1375044" cy="418561"/>
          </a:xfrm>
          <a:prstGeom prst="rect">
            <a:avLst/>
          </a:prstGeom>
        </p:spPr>
      </p:pic>
      <p:sp>
        <p:nvSpPr>
          <p:cNvPr id="5" name="Content Placeholder 2">
            <a:extLst>
              <a:ext uri="{FF2B5EF4-FFF2-40B4-BE49-F238E27FC236}">
                <a16:creationId xmlns="" xmlns:a16="http://schemas.microsoft.com/office/drawing/2014/main" id="{4DD52666-AA6D-4A6B-A3CD-9F9DEC8C448A}"/>
              </a:ext>
            </a:extLst>
          </p:cNvPr>
          <p:cNvSpPr txBox="1">
            <a:spLocks/>
          </p:cNvSpPr>
          <p:nvPr/>
        </p:nvSpPr>
        <p:spPr>
          <a:xfrm>
            <a:off x="2085535" y="1920299"/>
            <a:ext cx="8020928" cy="418495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rgbClr val="155CA0"/>
                </a:solidFill>
                <a:latin typeface="Proxima Nova"/>
              </a:rPr>
              <a:t>POST-MARKETING SAFETY AND SURVEILLANCE</a:t>
            </a:r>
          </a:p>
          <a:p>
            <a:pPr algn="l"/>
            <a:endParaRPr lang="en-US" b="1" dirty="0">
              <a:solidFill>
                <a:srgbClr val="155CA0"/>
              </a:solidFill>
              <a:latin typeface="Proxima Nova"/>
            </a:endParaRPr>
          </a:p>
          <a:p>
            <a:pPr algn="l"/>
            <a:r>
              <a:rPr lang="en-US" b="1" dirty="0">
                <a:solidFill>
                  <a:srgbClr val="155CA0"/>
                </a:solidFill>
                <a:latin typeface="Proxima Nova"/>
                <a:hlinkClick r:id="rId4"/>
              </a:rPr>
              <a:t>Report an Adverse Event to VAERS</a:t>
            </a:r>
            <a:endParaRPr lang="en-US" b="1" dirty="0">
              <a:solidFill>
                <a:srgbClr val="155CA0"/>
              </a:solidFill>
              <a:latin typeface="Proxima Nova"/>
            </a:endParaRPr>
          </a:p>
          <a:p>
            <a:pPr algn="l"/>
            <a:endParaRPr lang="en-US" b="1" dirty="0">
              <a:solidFill>
                <a:srgbClr val="155CA0"/>
              </a:solidFill>
              <a:latin typeface="Proxima Nova"/>
            </a:endParaRPr>
          </a:p>
          <a:p>
            <a:pPr algn="l"/>
            <a:r>
              <a:rPr lang="en-US" b="1" dirty="0">
                <a:solidFill>
                  <a:srgbClr val="155CA0"/>
                </a:solidFill>
                <a:latin typeface="Proxima Nova"/>
              </a:rPr>
              <a:t>The above link provides information on how and where to report into VAERS.</a:t>
            </a:r>
          </a:p>
        </p:txBody>
      </p:sp>
      <p:sp>
        <p:nvSpPr>
          <p:cNvPr id="8" name="Title 1">
            <a:extLst>
              <a:ext uri="{FF2B5EF4-FFF2-40B4-BE49-F238E27FC236}">
                <a16:creationId xmlns="" xmlns:a16="http://schemas.microsoft.com/office/drawing/2014/main" id="{AB82000D-52EA-4881-92EF-6F4D8F788D2F}"/>
              </a:ext>
            </a:extLst>
          </p:cNvPr>
          <p:cNvSpPr txBox="1">
            <a:spLocks/>
          </p:cNvSpPr>
          <p:nvPr/>
        </p:nvSpPr>
        <p:spPr>
          <a:xfrm>
            <a:off x="609599" y="720748"/>
            <a:ext cx="10972800" cy="1143000"/>
          </a:xfrm>
          <a:prstGeom prst="rect">
            <a:avLst/>
          </a:prstGeom>
        </p:spPr>
        <p:txBody>
          <a:bodyPr anchor="ctr"/>
          <a:lstStyle>
            <a:lvl1pPr algn="l" defTabSz="457200" rtl="0" eaLnBrk="1" latinLnBrk="0" hangingPunct="1">
              <a:spcBef>
                <a:spcPct val="0"/>
              </a:spcBef>
              <a:buNone/>
              <a:defRPr sz="4400" b="1" i="0" kern="1200">
                <a:solidFill>
                  <a:srgbClr val="162C54"/>
                </a:solidFill>
                <a:latin typeface="Proxima Nova" panose="020B0503030502060204" pitchFamily="34" charset="0"/>
                <a:ea typeface="+mj-ea"/>
                <a:cs typeface="Arial" panose="020B0604020202020204" pitchFamily="34" charset="0"/>
              </a:defRPr>
            </a:lvl1pPr>
          </a:lstStyle>
          <a:p>
            <a:r>
              <a:rPr lang="en-US" sz="3600" dirty="0">
                <a:latin typeface="Arial" panose="020B0604020202020204" pitchFamily="34" charset="0"/>
              </a:rPr>
              <a:t>Safe and Effective Vaccine Development</a:t>
            </a:r>
          </a:p>
        </p:txBody>
      </p:sp>
    </p:spTree>
    <p:extLst>
      <p:ext uri="{BB962C8B-B14F-4D97-AF65-F5344CB8AC3E}">
        <p14:creationId xmlns:p14="http://schemas.microsoft.com/office/powerpoint/2010/main" val="2075837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488</TotalTime>
  <Words>3034</Words>
  <Application>Microsoft Office PowerPoint</Application>
  <PresentationFormat>Widescreen</PresentationFormat>
  <Paragraphs>410</Paragraphs>
  <Slides>42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Arial Narrow</vt:lpstr>
      <vt:lpstr>Calibri</vt:lpstr>
      <vt:lpstr>Calibri Light</vt:lpstr>
      <vt:lpstr>Proxima Nova</vt:lpstr>
      <vt:lpstr>Times New Roman</vt:lpstr>
      <vt:lpstr>Twentieth Century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PharMerica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Truby, Benjamin</dc:creator>
  <cp:lastModifiedBy>Truby, Benjamin</cp:lastModifiedBy>
  <cp:revision>22</cp:revision>
  <dcterms:created xsi:type="dcterms:W3CDTF">2020-12-07T18:56:46Z</dcterms:created>
  <dcterms:modified xsi:type="dcterms:W3CDTF">2020-12-08T19:11:06Z</dcterms:modified>
</cp:coreProperties>
</file>